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sldIdLst>
    <p:sldId id="783" r:id="rId5"/>
    <p:sldId id="296" r:id="rId6"/>
    <p:sldId id="843" r:id="rId7"/>
    <p:sldId id="6012" r:id="rId8"/>
    <p:sldId id="6015" r:id="rId9"/>
    <p:sldId id="6014" r:id="rId10"/>
    <p:sldId id="6018" r:id="rId11"/>
    <p:sldId id="826" r:id="rId12"/>
    <p:sldId id="848" r:id="rId13"/>
    <p:sldId id="261" r:id="rId14"/>
    <p:sldId id="856" r:id="rId15"/>
    <p:sldId id="881" r:id="rId16"/>
    <p:sldId id="827" r:id="rId17"/>
    <p:sldId id="855" r:id="rId18"/>
    <p:sldId id="842" r:id="rId19"/>
    <p:sldId id="870" r:id="rId20"/>
    <p:sldId id="871" r:id="rId21"/>
    <p:sldId id="872" r:id="rId22"/>
    <p:sldId id="861" r:id="rId23"/>
    <p:sldId id="849" r:id="rId24"/>
    <p:sldId id="873" r:id="rId25"/>
    <p:sldId id="888" r:id="rId26"/>
    <p:sldId id="884" r:id="rId27"/>
    <p:sldId id="830" r:id="rId28"/>
    <p:sldId id="5997" r:id="rId29"/>
    <p:sldId id="5996" r:id="rId30"/>
    <p:sldId id="903" r:id="rId31"/>
    <p:sldId id="5998" r:id="rId32"/>
    <p:sldId id="904" r:id="rId33"/>
    <p:sldId id="902" r:id="rId34"/>
    <p:sldId id="907" r:id="rId35"/>
    <p:sldId id="905" r:id="rId36"/>
    <p:sldId id="5985" r:id="rId37"/>
    <p:sldId id="6022" r:id="rId38"/>
    <p:sldId id="891" r:id="rId39"/>
    <p:sldId id="895" r:id="rId40"/>
    <p:sldId id="866" r:id="rId41"/>
    <p:sldId id="6001" r:id="rId42"/>
    <p:sldId id="6016" r:id="rId43"/>
    <p:sldId id="886" r:id="rId44"/>
    <p:sldId id="5993" r:id="rId45"/>
    <p:sldId id="5994" r:id="rId46"/>
    <p:sldId id="6003" r:id="rId47"/>
    <p:sldId id="6020" r:id="rId48"/>
    <p:sldId id="6021" r:id="rId49"/>
    <p:sldId id="874" r:id="rId50"/>
    <p:sldId id="875" r:id="rId51"/>
    <p:sldId id="900" r:id="rId52"/>
    <p:sldId id="5990" r:id="rId53"/>
    <p:sldId id="857" r:id="rId54"/>
    <p:sldId id="5995" r:id="rId55"/>
    <p:sldId id="6004" r:id="rId56"/>
    <p:sldId id="885" r:id="rId57"/>
    <p:sldId id="883" r:id="rId58"/>
    <p:sldId id="5987" r:id="rId59"/>
    <p:sldId id="6005" r:id="rId60"/>
    <p:sldId id="894" r:id="rId61"/>
    <p:sldId id="893" r:id="rId62"/>
    <p:sldId id="598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4CC"/>
    <a:srgbClr val="224C86"/>
    <a:srgbClr val="FF7F30"/>
    <a:srgbClr val="00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2" autoAdjust="0"/>
    <p:restoredTop sz="84045" autoAdjust="0"/>
  </p:normalViewPr>
  <p:slideViewPr>
    <p:cSldViewPr snapToGrid="0">
      <p:cViewPr varScale="1">
        <p:scale>
          <a:sx n="91" d="100"/>
          <a:sy n="91" d="100"/>
        </p:scale>
        <p:origin x="200" y="9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A5D81-1669-48AE-B25D-535D7F9D27A1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94D5C-ED6E-4575-AF7A-2BB9C538B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6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15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54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46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20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05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1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69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28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$35m + $60m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50AA1-1C84-4079-A541-00D04255C1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91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72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68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6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07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Arthrex SwiveLock = 8 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07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Less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Bone marrow density around the anchor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34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71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72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5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6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37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16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20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52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18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49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3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4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1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7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38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82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15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9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8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92849D-CB61-4A90-9D30-4987BD4DA5C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4A3D-B59D-46C8-8417-CD9FA2D047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6375" y="1992702"/>
            <a:ext cx="10627745" cy="1595886"/>
          </a:xfrm>
        </p:spPr>
        <p:txBody>
          <a:bodyPr anchor="ctr">
            <a:normAutofit/>
          </a:bodyPr>
          <a:lstStyle>
            <a:lvl1pPr algn="l">
              <a:defRPr sz="4000" baseline="0"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A829B-2DD0-4B3E-B846-C88769BC8E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375" y="3588588"/>
            <a:ext cx="10627745" cy="1669211"/>
          </a:xfrm>
        </p:spPr>
        <p:txBody>
          <a:bodyPr>
            <a:normAutofit/>
          </a:bodyPr>
          <a:lstStyle>
            <a:lvl1pPr marL="0" indent="0" algn="l">
              <a:buNone/>
              <a:defRPr sz="2500" b="0" cap="all" baseline="0">
                <a:solidFill>
                  <a:schemeClr val="tx1"/>
                </a:solidFill>
                <a:latin typeface="Avenir Book" panose="0200050302000002000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CB163-D4CB-41FA-8F5A-0B26793090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32"/>
            <a:ext cx="12192000" cy="14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6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9989-430F-43E9-9DBE-58553044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30D3-8F86-4AAE-9719-25291B83C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/>
              </a:defRPr>
            </a:lvl1pPr>
            <a:lvl2pPr>
              <a:defRPr sz="2000">
                <a:solidFill>
                  <a:schemeClr val="tx1"/>
                </a:solidFill>
                <a:latin typeface="Avenir Book" panose="02000503020000020003"/>
              </a:defRPr>
            </a:lvl2pPr>
            <a:lvl3pPr>
              <a:defRPr sz="2000">
                <a:solidFill>
                  <a:schemeClr val="tx1"/>
                </a:solidFill>
                <a:latin typeface="Avenir Book" panose="02000503020000020003"/>
              </a:defRPr>
            </a:lvl3pPr>
            <a:lvl4pPr>
              <a:defRPr sz="2000">
                <a:solidFill>
                  <a:schemeClr val="tx1"/>
                </a:solidFill>
                <a:latin typeface="Avenir Book" panose="02000503020000020003"/>
              </a:defRPr>
            </a:lvl4pPr>
            <a:lvl5pPr>
              <a:defRPr sz="2000">
                <a:solidFill>
                  <a:schemeClr val="tx1"/>
                </a:solidFill>
                <a:latin typeface="Avenir Book" panose="02000503020000020003"/>
              </a:defRPr>
            </a:lvl5pPr>
            <a:lvl6pPr marL="2286000" indent="0">
              <a:buNone/>
              <a:defRPr/>
            </a:lvl6pPr>
            <a:lvl8pPr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B169D-D2BA-4C5E-B129-A1F0D98CD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6616" y="6400800"/>
            <a:ext cx="18129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/>
                </a:solidFill>
                <a:latin typeface="Avenir Book" panose="02000503020000020003"/>
              </a:defRPr>
            </a:lvl1pPr>
          </a:lstStyle>
          <a:p>
            <a:fld id="{A04DF4EB-D614-4F64-999A-A68E34D2FE6F}" type="datetime3">
              <a:rPr lang="en-US" smtClean="0"/>
              <a:t>22 December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4085C-D1A2-47AB-96CB-292DD5D32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172200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venir Book" panose="02000503020000020003"/>
              </a:defRPr>
            </a:lvl1pPr>
          </a:lstStyle>
          <a:p>
            <a:pPr algn="r"/>
            <a:r>
              <a:rPr lang="en-US"/>
              <a:t>Anika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5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997E-1085-4ED6-8D3A-2239AB82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19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9989-430F-43E9-9DBE-58553044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30D3-8F86-4AAE-9719-25291B83C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/>
              </a:defRPr>
            </a:lvl1pPr>
            <a:lvl2pPr>
              <a:defRPr sz="2000">
                <a:solidFill>
                  <a:schemeClr val="tx1"/>
                </a:solidFill>
                <a:latin typeface="Avenir Book" panose="02000503020000020003"/>
              </a:defRPr>
            </a:lvl2pPr>
            <a:lvl3pPr>
              <a:defRPr sz="2000">
                <a:solidFill>
                  <a:schemeClr val="tx1"/>
                </a:solidFill>
                <a:latin typeface="Avenir Book" panose="02000503020000020003"/>
              </a:defRPr>
            </a:lvl3pPr>
            <a:lvl4pPr>
              <a:defRPr sz="2000">
                <a:solidFill>
                  <a:schemeClr val="tx1"/>
                </a:solidFill>
                <a:latin typeface="Avenir Book" panose="02000503020000020003"/>
              </a:defRPr>
            </a:lvl4pPr>
            <a:lvl5pPr>
              <a:defRPr sz="2000">
                <a:solidFill>
                  <a:schemeClr val="tx1"/>
                </a:solidFill>
                <a:latin typeface="Avenir Book" panose="02000503020000020003"/>
              </a:defRPr>
            </a:lvl5pPr>
            <a:lvl6pPr marL="2286000" indent="0">
              <a:buNone/>
              <a:defRPr/>
            </a:lvl6pPr>
            <a:lvl8pPr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67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100C4-43DF-4090-B6E4-906BACFFE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8058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/>
              </a:defRPr>
            </a:lvl1pPr>
            <a:lvl2pPr>
              <a:defRPr sz="2000">
                <a:solidFill>
                  <a:schemeClr val="tx1"/>
                </a:solidFill>
                <a:latin typeface="Avenir Book" panose="02000503020000020003"/>
              </a:defRPr>
            </a:lvl2pPr>
            <a:lvl3pPr>
              <a:defRPr sz="2000">
                <a:solidFill>
                  <a:schemeClr val="tx1"/>
                </a:solidFill>
                <a:latin typeface="Avenir Book" panose="02000503020000020003"/>
              </a:defRPr>
            </a:lvl3pPr>
            <a:lvl4pPr>
              <a:defRPr sz="2000">
                <a:solidFill>
                  <a:schemeClr val="tx1"/>
                </a:solidFill>
                <a:latin typeface="Avenir Book" panose="02000503020000020003"/>
              </a:defRPr>
            </a:lvl4pPr>
            <a:lvl5pPr>
              <a:defRPr sz="2000">
                <a:solidFill>
                  <a:schemeClr val="tx1"/>
                </a:solidFill>
                <a:latin typeface="Avenir Book" panose="02000503020000020003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9CD6E-E5AF-4442-A522-A913AC1B1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8058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/>
              </a:defRPr>
            </a:lvl1pPr>
            <a:lvl2pPr>
              <a:defRPr sz="2000">
                <a:solidFill>
                  <a:schemeClr val="tx1"/>
                </a:solidFill>
                <a:latin typeface="Avenir Book" panose="02000503020000020003"/>
              </a:defRPr>
            </a:lvl2pPr>
            <a:lvl3pPr>
              <a:defRPr sz="2000">
                <a:solidFill>
                  <a:schemeClr val="tx1"/>
                </a:solidFill>
                <a:latin typeface="Avenir Book" panose="02000503020000020003"/>
              </a:defRPr>
            </a:lvl3pPr>
            <a:lvl4pPr>
              <a:defRPr sz="2000">
                <a:solidFill>
                  <a:schemeClr val="tx1"/>
                </a:solidFill>
                <a:latin typeface="Avenir Book" panose="02000503020000020003"/>
              </a:defRPr>
            </a:lvl4pPr>
            <a:lvl5pPr>
              <a:defRPr sz="2000">
                <a:solidFill>
                  <a:schemeClr val="tx1"/>
                </a:solidFill>
                <a:latin typeface="Avenir Book" panose="02000503020000020003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9DDF12-FB7C-412B-8B90-CA318916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1"/>
            <a:ext cx="10515600" cy="6254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0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7D5FD84-8460-4BB0-A453-FD7267CEB8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48684"/>
            <a:ext cx="1293181" cy="25245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B74F0A-BBD2-4480-9E27-4A5068C3B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1"/>
            <a:ext cx="10515600" cy="625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347E2-BFF0-4ED8-B1F3-D4C8C7A43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1"/>
            <a:ext cx="105156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4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8" r:id="rId3"/>
    <p:sldLayoutId id="2147483666" r:id="rId4"/>
    <p:sldLayoutId id="214748365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rgbClr val="224C86"/>
          </a:solidFill>
          <a:latin typeface="Avenir Book" panose="02000503020000020003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224C86"/>
        </a:buClr>
        <a:buSzPct val="70000"/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24C86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8.png"/><Relationship Id="rId5" Type="http://schemas.openxmlformats.org/officeDocument/2006/relationships/image" Target="../media/image5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2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image" Target="../media/image19.png"/><Relationship Id="rId7" Type="http://schemas.openxmlformats.org/officeDocument/2006/relationships/image" Target="../media/image73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microsoft.com/office/2007/relationships/hdphoto" Target="../media/hdphoto8.wdp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jp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microsoft.com/office/2007/relationships/hdphoto" Target="../media/hdphoto12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microsoft.com/office/2007/relationships/hdphoto" Target="../media/hdphoto11.wdp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0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microsoft.com/office/2007/relationships/hdphoto" Target="../media/hdphoto10.wdp"/><Relationship Id="rId4" Type="http://schemas.openxmlformats.org/officeDocument/2006/relationships/image" Target="../media/image83.png"/><Relationship Id="rId9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0.jp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15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jp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7043-7A47-4C5E-981F-2DE5055E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127" y="2260926"/>
            <a:ext cx="10627745" cy="1595886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anika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9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E260-D526-44BF-B9E2-3675173A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PEEK CF -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9734-6764-4882-AB0C-6448053C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6852749" cy="483615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Polyetheretherketone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 - Carbon fiber-reinforced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Polyetheretherketone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(PEEK)</a:t>
            </a:r>
          </a:p>
          <a:p>
            <a:pPr lvl="1">
              <a:lnSpc>
                <a:spcPct val="120000"/>
              </a:lnSpc>
            </a:pPr>
            <a:r>
              <a:rPr lang="vi-VN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Sợi carbon ngắn được phân tán trong vật liệu PEEK tự nhiên - 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carbon fibers dispersed within natural PEEK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Glossy black finish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PEEK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Increased stiffness and strength over natural PEEK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Available in varying percentages of carbon fiber</a:t>
            </a:r>
          </a:p>
          <a:p>
            <a:pPr lvl="2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30%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 -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exclusively uses 30% carbon fiber PEEK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Used in Medical Devices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Inert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Excellent wear resistance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Biocompatible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Radiolucent and MR safe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FDA/CE </a:t>
            </a:r>
          </a:p>
          <a:p>
            <a:pPr lvl="1">
              <a:lnSpc>
                <a:spcPct val="120000"/>
              </a:lnSpc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20+ years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7" descr="A picture containing bean, vegetable&#10;&#10;Description automatically generated">
            <a:extLst>
              <a:ext uri="{FF2B5EF4-FFF2-40B4-BE49-F238E27FC236}">
                <a16:creationId xmlns:a16="http://schemas.microsoft.com/office/drawing/2014/main" id="{8796E3B6-70A3-4A49-99CC-51B1B7F5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11" b="6057"/>
          <a:stretch/>
        </p:blipFill>
        <p:spPr>
          <a:xfrm>
            <a:off x="7969618" y="3441800"/>
            <a:ext cx="3554044" cy="284365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EB5B58E-3EC0-48C9-B1CD-4C2CDDE8A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21"/>
          <a:stretch/>
        </p:blipFill>
        <p:spPr>
          <a:xfrm>
            <a:off x="7967785" y="1593317"/>
            <a:ext cx="3563815" cy="18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E260-D526-44BF-B9E2-3675173A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TÍNH VẬT LIỆU - PEEK CF - MATERIAL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9734-6764-4882-AB0C-6448053C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4612105" cy="46354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Elastic Modulus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How much pressure can be applied before the material permanently deforms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Example: paperclip bends and returns to its normal shape up until its elastic modulus is exceeded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Tensile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How much pressure the material can take before it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Example: pencil snaps in half once the tensile strength is exceeded</a:t>
            </a: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53A319A-6DF7-421F-A173-7FAC261D3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89" y="1240935"/>
            <a:ext cx="6445738" cy="48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0231-762F-46F1-9FD2-70A04603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Peek </a:t>
            </a:r>
            <a:r>
              <a:rPr lang="en-GB" dirty="0" err="1"/>
              <a:t>cf</a:t>
            </a:r>
            <a:r>
              <a:rPr lang="en-GB" dirty="0"/>
              <a:t> - advantages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AA0-94D5-4E39-9A85-09E3C2BB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10515599" cy="4572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200" b="1" dirty="0"/>
              <a:t>2x stronger than PEE</a:t>
            </a:r>
            <a:r>
              <a:rPr lang="en-GB" sz="3200" dirty="0"/>
              <a:t>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Excellent performance for interference screws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Capable of insertion into very hard bone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Self-punching in some instances</a:t>
            </a:r>
          </a:p>
          <a:p>
            <a:endParaRPr lang="en-US" b="0" dirty="0"/>
          </a:p>
          <a:p>
            <a:pPr marL="0" indent="0">
              <a:buNone/>
            </a:pPr>
            <a:r>
              <a:rPr lang="en-US" sz="3200" b="1" dirty="0"/>
              <a:t>Closer mechanical properties to cortical bones than other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Bone is neither weakened nor stressed after implantation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Bone-life stiffness may reduce the occurrence of stress shielding whilst enhancing bone healing</a:t>
            </a:r>
          </a:p>
          <a:p>
            <a:endParaRPr lang="en-US" b="0" dirty="0"/>
          </a:p>
          <a:p>
            <a:pPr marL="0" indent="0">
              <a:buNone/>
            </a:pPr>
            <a:r>
              <a:rPr lang="en-US" sz="3200" b="1" dirty="0"/>
              <a:t>Safe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100% inert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Easily removable in revision surgeries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Proven biocompatibility to ensure safe long-term implantation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b="0" dirty="0"/>
              <a:t>Radiolucent on X-Rays and CT Scans, and MR safe</a:t>
            </a:r>
          </a:p>
          <a:p>
            <a:pPr marL="0" indent="0">
              <a:buNone/>
            </a:pPr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2B077-1FD3-4C31-839B-E1F2FC0E3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4769" b="53257"/>
          <a:stretch/>
        </p:blipFill>
        <p:spPr>
          <a:xfrm flipH="1">
            <a:off x="9196814" y="4339814"/>
            <a:ext cx="1978218" cy="141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9FFDC-BBC4-4C1B-BA78-34FBA2ADB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t="32108" r="32505" b="37008"/>
          <a:stretch/>
        </p:blipFill>
        <p:spPr>
          <a:xfrm>
            <a:off x="8562696" y="1099363"/>
            <a:ext cx="3246454" cy="20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1856D-E913-45E6-8C4D-F195F073B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1" b="40117"/>
          <a:stretch/>
        </p:blipFill>
        <p:spPr>
          <a:xfrm>
            <a:off x="193298" y="1820824"/>
            <a:ext cx="7274302" cy="947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Twist						knotted anchors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0C1F4-269A-4262-A958-B7462DD1057F}"/>
              </a:ext>
            </a:extLst>
          </p:cNvPr>
          <p:cNvSpPr txBox="1"/>
          <p:nvPr/>
        </p:nvSpPr>
        <p:spPr>
          <a:xfrm>
            <a:off x="870284" y="134152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4.5, 5.5, 6.5mm				Material: PEEK or Biocomposite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pic>
        <p:nvPicPr>
          <p:cNvPr id="7" name="Picture 6" descr="A close-up of a ruler&#10;&#10;Description automatically generated with low confidence">
            <a:extLst>
              <a:ext uri="{FF2B5EF4-FFF2-40B4-BE49-F238E27FC236}">
                <a16:creationId xmlns:a16="http://schemas.microsoft.com/office/drawing/2014/main" id="{814C2A9D-6FF1-4F19-9D89-0778FC1A3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650">
            <a:off x="10159280" y="1946801"/>
            <a:ext cx="4462437" cy="17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B564F-6659-4777-ACC1-22C7A8DA2B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40656" r="25445" b="40784"/>
          <a:stretch/>
        </p:blipFill>
        <p:spPr>
          <a:xfrm rot="10800000">
            <a:off x="10433034" y="1953153"/>
            <a:ext cx="3906319" cy="729660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C16E98CA-A3F5-497C-8E0B-FBC3D1416B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0"/>
          <a:stretch/>
        </p:blipFill>
        <p:spPr>
          <a:xfrm>
            <a:off x="-135730" y="2187077"/>
            <a:ext cx="7819040" cy="147052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7CAFBC-3D84-4BC4-AFC1-7E51DFE7A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2935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Widest variety of configurations</a:t>
            </a:r>
          </a:p>
          <a:p>
            <a:pPr lvl="1"/>
            <a:r>
              <a:rPr lang="en-GB" sz="1600" b="0" dirty="0"/>
              <a:t>PEEK or Biocomposite material</a:t>
            </a:r>
          </a:p>
          <a:p>
            <a:pPr lvl="1"/>
            <a:r>
              <a:rPr lang="en-GB" sz="1600" b="0" dirty="0"/>
              <a:t>With or without needles</a:t>
            </a:r>
          </a:p>
          <a:p>
            <a:pPr lvl="1"/>
            <a:r>
              <a:rPr lang="en-GB" sz="1600" b="0" dirty="0"/>
              <a:t>Double or triple loaded</a:t>
            </a:r>
          </a:p>
          <a:p>
            <a:pPr lvl="1"/>
            <a:r>
              <a:rPr lang="en-GB" sz="1600" b="0" dirty="0"/>
              <a:t>#2 suture, 1.6mm suture tape, 2mm suture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Fully threaded design provides optimal cortical fixation which reduces the risk of pull out</a:t>
            </a:r>
            <a:endParaRPr lang="en-GB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Great option for streamlined repair</a:t>
            </a:r>
          </a:p>
        </p:txBody>
      </p:sp>
    </p:spTree>
    <p:extLst>
      <p:ext uri="{BB962C8B-B14F-4D97-AF65-F5344CB8AC3E}">
        <p14:creationId xmlns:p14="http://schemas.microsoft.com/office/powerpoint/2010/main" val="64910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row&#10;&#10;Description automatically generated">
            <a:extLst>
              <a:ext uri="{FF2B5EF4-FFF2-40B4-BE49-F238E27FC236}">
                <a16:creationId xmlns:a16="http://schemas.microsoft.com/office/drawing/2014/main" id="{E8823C85-6DFA-4193-AE66-4174B573C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2"/>
          <a:stretch/>
        </p:blipFill>
        <p:spPr>
          <a:xfrm>
            <a:off x="263190" y="1947091"/>
            <a:ext cx="9144001" cy="1728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Twist SST					knotted anchors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0C1F4-269A-4262-A958-B7462DD1057F}"/>
              </a:ext>
            </a:extLst>
          </p:cNvPr>
          <p:cNvSpPr txBox="1"/>
          <p:nvPr/>
        </p:nvSpPr>
        <p:spPr>
          <a:xfrm>
            <a:off x="838200" y="1579366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4.5, 5.5, 6.5mm				Material: PEEK or Biocomposite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F99E85-C46A-4DFD-9BB0-B8386959C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3445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Pre-loaded with a non-sliding, locked in, 2mm suture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Allows for true knotless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Single handed insertion vs. competitors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Tape handles better than competitors’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Slack taken up by the lateral row = easier &amp; consistent tensioning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Eliminates knot tying, and potential knot irritation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204FB-49C5-4346-8C89-989F68D59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99" y="3263900"/>
            <a:ext cx="3055067" cy="27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1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8A5BFEB-DFEC-4AF1-B426-A2072DB0B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3752" r="6528" b="28578"/>
          <a:stretch/>
        </p:blipFill>
        <p:spPr>
          <a:xfrm rot="20593120">
            <a:off x="942371" y="558942"/>
            <a:ext cx="10121030" cy="376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Draw tight					knotted anchors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200" y="150354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1.8, 3.2mm				Material: UHMWPE +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107A27-7F9D-4436-A990-286F8C1B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0660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Soft vs. hard anchors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Bone sparing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Revision 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Allow for multiple points of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Work on expansion after insertion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BCB41-425E-4667-9BC4-309E8A413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15" y="3206966"/>
            <a:ext cx="2746767" cy="2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8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Draw tight					knotted anchors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200" y="150354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1.8, 3.2mm 				Material: UHMWPE +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107A27-7F9D-4436-A990-286F8C1B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0660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Deployable Suture Based Anchor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Two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Unique Deployment Suture that provides tactile feedback for positive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PEEK Power tip for improved insertion and solid core for stronger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Preloaded with Suture or Suture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Distal extremity option with needles</a:t>
            </a: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A9AB5-9B82-4F92-8787-09CF6578E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60167"/>
          <a:stretch/>
        </p:blipFill>
        <p:spPr>
          <a:xfrm>
            <a:off x="7467981" y="5293593"/>
            <a:ext cx="3634563" cy="194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13C41-594E-495A-A696-6EAF64FE0C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8" r="5415" b="5324"/>
          <a:stretch/>
        </p:blipFill>
        <p:spPr>
          <a:xfrm rot="10800000">
            <a:off x="10220272" y="5289560"/>
            <a:ext cx="1971728" cy="1941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8066BA-CAA9-45C2-B661-1A3F47051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3752" r="6528" b="28578"/>
          <a:stretch/>
        </p:blipFill>
        <p:spPr>
          <a:xfrm rot="20593120">
            <a:off x="942371" y="558942"/>
            <a:ext cx="10121030" cy="3762350"/>
          </a:xfrm>
          <a:prstGeom prst="rect">
            <a:avLst/>
          </a:prstGeom>
        </p:spPr>
      </p:pic>
      <p:pic>
        <p:nvPicPr>
          <p:cNvPr id="4" name="Picture 3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7BC503D6-FB17-46F5-B5E0-694EB2C52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359640" y="2196289"/>
            <a:ext cx="2489200" cy="8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9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TUREFIX ULTRA Shoulder Suture Anchor | Smith &amp;amp; Nephew - US Professional">
            <a:extLst>
              <a:ext uri="{FF2B5EF4-FFF2-40B4-BE49-F238E27FC236}">
                <a16:creationId xmlns:a16="http://schemas.microsoft.com/office/drawing/2014/main" id="{33A6A77E-EA0A-4ABB-9306-D88644FB2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6289" r="44740" b="52781"/>
          <a:stretch/>
        </p:blipFill>
        <p:spPr bwMode="auto">
          <a:xfrm rot="16200000">
            <a:off x="3546302" y="5199722"/>
            <a:ext cx="2471495" cy="104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5A7E6-5D9D-4FD8-8425-5C52CAFE0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6858"/>
          <a:stretch/>
        </p:blipFill>
        <p:spPr>
          <a:xfrm rot="6572540">
            <a:off x="5782140" y="4808670"/>
            <a:ext cx="2576741" cy="1847375"/>
          </a:xfrm>
          <a:prstGeom prst="rect">
            <a:avLst/>
          </a:prstGeom>
        </p:spPr>
      </p:pic>
      <p:pic>
        <p:nvPicPr>
          <p:cNvPr id="1028" name="Picture 4" descr="Arthrex - DX FiberTak® All-Suture Anchors">
            <a:extLst>
              <a:ext uri="{FF2B5EF4-FFF2-40B4-BE49-F238E27FC236}">
                <a16:creationId xmlns:a16="http://schemas.microsoft.com/office/drawing/2014/main" id="{B1AD9DEE-9C65-4284-9838-ABE9A63B3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5"/>
          <a:stretch/>
        </p:blipFill>
        <p:spPr bwMode="auto">
          <a:xfrm rot="15622318">
            <a:off x="3863676" y="1756175"/>
            <a:ext cx="3027869" cy="75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8066BA-CAA9-45C2-B661-1A3F47051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3752" r="6528" b="28578"/>
          <a:stretch/>
        </p:blipFill>
        <p:spPr>
          <a:xfrm rot="20593120">
            <a:off x="942371" y="558942"/>
            <a:ext cx="10121030" cy="376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Draw tight					knotted anchors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200" y="150354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1.8, 3.2mm 				Material: UHMWPE +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107A27-7F9D-4436-A990-286F8C1B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0660"/>
            <a:ext cx="10515600" cy="4953000"/>
          </a:xfrm>
        </p:spPr>
        <p:txBody>
          <a:bodyPr>
            <a:normAutofit/>
          </a:bodyPr>
          <a:lstStyle/>
          <a:p>
            <a:r>
              <a:rPr lang="en-US" sz="1800" b="1" dirty="0"/>
              <a:t>PEEK Power Tip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Improved insertion vs. nitinol fork of direct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Provides solid core translating to stronger fixation</a:t>
            </a:r>
          </a:p>
        </p:txBody>
      </p:sp>
      <p:pic>
        <p:nvPicPr>
          <p:cNvPr id="14" name="Picture 4" descr="http://cms1.eviewcms.evms.co/wp-content/uploads/sites/2/2013/08/JuggerKnot-Image.png">
            <a:extLst>
              <a:ext uri="{FF2B5EF4-FFF2-40B4-BE49-F238E27FC236}">
                <a16:creationId xmlns:a16="http://schemas.microsoft.com/office/drawing/2014/main" id="{8362C1E9-9BA6-4608-B928-7519F8A6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r="11854"/>
          <a:stretch/>
        </p:blipFill>
        <p:spPr bwMode="auto">
          <a:xfrm rot="7614496">
            <a:off x="7799906" y="4835398"/>
            <a:ext cx="2570728" cy="1944293"/>
          </a:xfrm>
          <a:prstGeom prst="rect">
            <a:avLst/>
          </a:prstGeom>
          <a:noFill/>
        </p:spPr>
      </p:pic>
      <p:pic>
        <p:nvPicPr>
          <p:cNvPr id="15" name="Content Placeholder 3" descr="C:\Users\dhauert\Desktop\Parcus New POD graphics\Draw_Tight_both_pre_deployment.jpg">
            <a:extLst>
              <a:ext uri="{FF2B5EF4-FFF2-40B4-BE49-F238E27FC236}">
                <a16:creationId xmlns:a16="http://schemas.microsoft.com/office/drawing/2014/main" id="{EF95F877-DF32-48E8-BFFC-AC6F6E2F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5694" y="3979008"/>
            <a:ext cx="2007803" cy="353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A342D-9623-45CB-85D2-8EAA3D7D0C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752" r="-6395" b="51001"/>
          <a:stretch/>
        </p:blipFill>
        <p:spPr>
          <a:xfrm rot="198485">
            <a:off x="7545756" y="4521805"/>
            <a:ext cx="1332300" cy="24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0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8066BA-CAA9-45C2-B661-1A3F47051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3752" r="6528" b="28578"/>
          <a:stretch/>
        </p:blipFill>
        <p:spPr>
          <a:xfrm rot="20593120">
            <a:off x="942371" y="558942"/>
            <a:ext cx="10121030" cy="376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Draw tight					knotted anchors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200" y="150354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1.8, 3.2mm 				Material: UHMWPE +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107A27-7F9D-4436-A990-286F8C1B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61760"/>
            <a:ext cx="10515600" cy="4953000"/>
          </a:xfrm>
        </p:spPr>
        <p:txBody>
          <a:bodyPr>
            <a:normAutofit/>
          </a:bodyPr>
          <a:lstStyle/>
          <a:p>
            <a:r>
              <a:rPr lang="en-US" sz="1800" b="1" dirty="0"/>
              <a:t>White deployment sutures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Unique among all-suture anchors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Provides tactile feedback for positive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Ability to utilize static deployment sutures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One of the shortest drill depth of any suture based labral anchor (19mm)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0" dirty="0"/>
          </a:p>
          <a:p>
            <a:r>
              <a:rPr lang="en-US" sz="1800" b="1" dirty="0"/>
              <a:t>Size of the suture ball after deployment?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1.8mm Draw Tight ~ 3.5mm, 3.2mm Draw Tight ~ 5.5mm</a:t>
            </a:r>
          </a:p>
          <a:p>
            <a:pPr lvl="1"/>
            <a:endParaRPr lang="en-US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747807-0907-47D0-9E20-11BF553C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429">
            <a:off x="9552285" y="3995164"/>
            <a:ext cx="1326381" cy="341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1F49BE5-CE41-4D47-A3E6-2C76488D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599812">
            <a:off x="10583322" y="3450660"/>
            <a:ext cx="1540956" cy="351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475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metalware, screw, light, gear&#10;&#10;Description automatically generated">
            <a:extLst>
              <a:ext uri="{FF2B5EF4-FFF2-40B4-BE49-F238E27FC236}">
                <a16:creationId xmlns:a16="http://schemas.microsoft.com/office/drawing/2014/main" id="{BFF61A5E-6F7F-4C13-8F58-8100E88EB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80" y="2424678"/>
            <a:ext cx="1746720" cy="440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Peek cf push-in				Knotted anchors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2A85A6-66D9-54EF-733E-2575C26D5BB4}"/>
              </a:ext>
            </a:extLst>
          </p:cNvPr>
          <p:cNvGrpSpPr/>
          <p:nvPr/>
        </p:nvGrpSpPr>
        <p:grpSpPr>
          <a:xfrm>
            <a:off x="753637" y="1699072"/>
            <a:ext cx="9691643" cy="2188397"/>
            <a:chOff x="753637" y="1720997"/>
            <a:chExt cx="7544053" cy="1926056"/>
          </a:xfrm>
        </p:grpSpPr>
        <p:pic>
          <p:nvPicPr>
            <p:cNvPr id="23" name="Picture 22" descr="A close-up of a syringe&#10;&#10;Description automatically generated">
              <a:extLst>
                <a:ext uri="{FF2B5EF4-FFF2-40B4-BE49-F238E27FC236}">
                  <a16:creationId xmlns:a16="http://schemas.microsoft.com/office/drawing/2014/main" id="{D6DDB0E3-527F-473A-8FC7-DD72A062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4" t="48336" r="11360" b="26204"/>
            <a:stretch/>
          </p:blipFill>
          <p:spPr>
            <a:xfrm rot="368923">
              <a:off x="753637" y="1720997"/>
              <a:ext cx="6641161" cy="1609419"/>
            </a:xfrm>
            <a:prstGeom prst="rect">
              <a:avLst/>
            </a:prstGeom>
          </p:spPr>
        </p:pic>
        <p:pic>
          <p:nvPicPr>
            <p:cNvPr id="10" name="Picture 9" descr="A close-up of a syringe&#10;&#10;Description automatically generated">
              <a:extLst>
                <a:ext uri="{FF2B5EF4-FFF2-40B4-BE49-F238E27FC236}">
                  <a16:creationId xmlns:a16="http://schemas.microsoft.com/office/drawing/2014/main" id="{3872054B-B1E5-4493-A1FE-C629151DB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49" t="48336" r="11360" b="26204"/>
            <a:stretch/>
          </p:blipFill>
          <p:spPr>
            <a:xfrm rot="368923">
              <a:off x="6892175" y="2037634"/>
              <a:ext cx="1405515" cy="160941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D9912A-43C0-4D81-BCF9-CC6372BDB9DC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Size: 3.5mm					Material: PEEK CF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E3447B-35C5-48CF-8961-514B5E66D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0660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Simple push in anchor with high pull-out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With or without needles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Loaded with #2 suture or 1.6mm suture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PEEK CF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Strength to find glenoid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Modulus of elasticity matches bone reducing stress on glenoid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91935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65DA-7BBA-43C3-8A95-04BCDFCD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Acquisition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7DB8-2069-4E27-BB8C-5C4AD0807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071" y="1708486"/>
            <a:ext cx="7225392" cy="43875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Anika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Medical LLC – 01/2020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soi: </a:t>
            </a:r>
          </a:p>
          <a:p>
            <a:pPr lvl="3">
              <a:buFont typeface="Wingdings" pitchFamily="2" charset="2"/>
              <a:buChar char="ü"/>
            </a:pP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Shoulder</a:t>
            </a:r>
          </a:p>
          <a:p>
            <a:pPr lvl="3">
              <a:buFont typeface="Wingdings" pitchFamily="2" charset="2"/>
              <a:buChar char="ü"/>
            </a:pP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Knee</a:t>
            </a:r>
          </a:p>
          <a:p>
            <a:pPr lvl="3">
              <a:buFont typeface="Wingdings" pitchFamily="2" charset="2"/>
              <a:buChar char="ü"/>
            </a:pP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Háng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Hip</a:t>
            </a:r>
          </a:p>
          <a:p>
            <a:pPr lvl="3">
              <a:buFont typeface="Wingdings" pitchFamily="2" charset="2"/>
              <a:buChar char="ü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Distal Extremities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ED1B1-2E2C-4064-B714-8D7BB8E7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43056" b="-55194"/>
          <a:stretch/>
        </p:blipFill>
        <p:spPr>
          <a:xfrm>
            <a:off x="7914569" y="2213811"/>
            <a:ext cx="3485345" cy="1215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AC029B-1FB6-4217-8C3E-5E3B37EF3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4"/>
          <a:stretch/>
        </p:blipFill>
        <p:spPr>
          <a:xfrm>
            <a:off x="7805750" y="3934325"/>
            <a:ext cx="3691179" cy="10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03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646C-6A95-4B9B-8081-3B21FE4E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Knotless anchors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0F94-EC1D-4B5B-B34D-E0BCDA28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953000"/>
          </a:xfrm>
        </p:spPr>
        <p:txBody>
          <a:bodyPr>
            <a:normAutofit fontScale="70000" lnSpcReduction="20000"/>
          </a:bodyPr>
          <a:lstStyle/>
          <a:p>
            <a:r>
              <a:rPr lang="en-GB" b="0" dirty="0"/>
              <a:t>Newer technology compared to knotted (pre-loaded) anchors</a:t>
            </a:r>
          </a:p>
          <a:p>
            <a:r>
              <a:rPr lang="en-GB" b="0" dirty="0"/>
              <a:t>Not preloaded with suture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n-GB" b="0" dirty="0"/>
              <a:t>Can be used in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All joints</a:t>
            </a:r>
          </a:p>
          <a:p>
            <a:pPr lvl="1"/>
            <a:endParaRPr lang="en-GB" sz="1200" dirty="0"/>
          </a:p>
          <a:p>
            <a:r>
              <a:rPr lang="en-GB" b="0" dirty="0"/>
              <a:t>Can be made from:</a:t>
            </a:r>
          </a:p>
          <a:p>
            <a:pPr lvl="1"/>
            <a:r>
              <a:rPr lang="en-GB" dirty="0"/>
              <a:t>Titanium</a:t>
            </a:r>
          </a:p>
          <a:p>
            <a:pPr lvl="1"/>
            <a:r>
              <a:rPr lang="en-GB" dirty="0"/>
              <a:t>PEEK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PEEK CF</a:t>
            </a:r>
          </a:p>
          <a:p>
            <a:pPr lvl="1"/>
            <a:r>
              <a:rPr lang="en-GB" dirty="0"/>
              <a:t>Biocomposite (absorbable)</a:t>
            </a:r>
          </a:p>
          <a:p>
            <a:pPr lvl="1"/>
            <a:r>
              <a:rPr lang="en-GB" dirty="0"/>
              <a:t>All-Suture (Soft)</a:t>
            </a:r>
          </a:p>
          <a:p>
            <a:pPr lvl="1"/>
            <a:endParaRPr lang="en-GB" sz="1100" dirty="0"/>
          </a:p>
          <a:p>
            <a:r>
              <a:rPr lang="en-GB" b="0" dirty="0"/>
              <a:t>Can be loaded with</a:t>
            </a:r>
          </a:p>
          <a:p>
            <a:pPr lvl="1"/>
            <a:r>
              <a:rPr lang="en-GB" dirty="0"/>
              <a:t>Suture</a:t>
            </a:r>
          </a:p>
          <a:p>
            <a:pPr lvl="1"/>
            <a:r>
              <a:rPr lang="en-GB" dirty="0"/>
              <a:t>Tape</a:t>
            </a:r>
          </a:p>
          <a:p>
            <a:pPr lvl="1"/>
            <a:endParaRPr lang="en-GB" dirty="0"/>
          </a:p>
          <a:p>
            <a:r>
              <a:rPr lang="en-GB" b="0" dirty="0"/>
              <a:t>Instability sizes = 2.8mm – 3.5mm</a:t>
            </a:r>
          </a:p>
          <a:p>
            <a:r>
              <a:rPr lang="en-GB" b="0" dirty="0"/>
              <a:t>Rotator Cuff sizes = 3.5mm – 6.25mm</a:t>
            </a:r>
          </a:p>
          <a:p>
            <a:pPr lvl="1"/>
            <a:endParaRPr lang="en-GB" dirty="0"/>
          </a:p>
        </p:txBody>
      </p:sp>
      <p:pic>
        <p:nvPicPr>
          <p:cNvPr id="12292" name="Picture 4" descr="Examples of a knotless suture tape construct (left) and knotted suture... |  Download Scientific Diagram">
            <a:extLst>
              <a:ext uri="{FF2B5EF4-FFF2-40B4-BE49-F238E27FC236}">
                <a16:creationId xmlns:a16="http://schemas.microsoft.com/office/drawing/2014/main" id="{EEAA0A87-3CA7-4C09-BB87-315F3D0E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34" y="2669012"/>
            <a:ext cx="2553066" cy="2662785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rthrex - Knotless Suture Anchors">
            <a:extLst>
              <a:ext uri="{FF2B5EF4-FFF2-40B4-BE49-F238E27FC236}">
                <a16:creationId xmlns:a16="http://schemas.microsoft.com/office/drawing/2014/main" id="{D2AFCB06-3D57-4F69-AC79-538862D2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61" y="2669012"/>
            <a:ext cx="3045825" cy="28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76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Knotless PEEK CF				knotless anchors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8DDB83-3680-4629-88DE-5A4A55FAC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34" r="-3113" b="43777"/>
          <a:stretch/>
        </p:blipFill>
        <p:spPr>
          <a:xfrm flipH="1">
            <a:off x="9667962" y="5033554"/>
            <a:ext cx="2254964" cy="1824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737C8A-530B-4419-BBFE-8C941D024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18957" r="9705" b="26460"/>
          <a:stretch/>
        </p:blipFill>
        <p:spPr>
          <a:xfrm rot="1084584">
            <a:off x="994587" y="334361"/>
            <a:ext cx="9091552" cy="4243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2.8, 3.5, 4.5, 5.5mm			Material: PEEK CF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F97FD4-7401-4F37-BEE7-2D5D6C56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422"/>
            <a:ext cx="10515600" cy="295217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Strong solid piece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Self punching for most rotator cuff repairs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PEEK CF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Large eyelets to accommodate multiple suture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Simple and reproducible technique for instability and rotator cuff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Modulus of elasticity closely matching cortical bone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Eco-friendly &amp; cost-effective re-usable handle option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284331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AD15F89-F1C4-4864-9286-3C3DBE8F5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587" r="5343" b="19870"/>
          <a:stretch/>
        </p:blipFill>
        <p:spPr>
          <a:xfrm>
            <a:off x="838200" y="1565709"/>
            <a:ext cx="9319682" cy="1553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Knotless PEEK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Size: 2.8mm	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F97FD4-7401-4F37-BEE7-2D5D6C56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422"/>
            <a:ext cx="10515600" cy="4953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Strong solid piece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PEEK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Can accommodate suture or tape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Simple and reproducible technique for instability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Non-absorbable, radiolucent, MR safe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Available in standard and hip length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C4582A2-804E-4C6F-BB25-A41F6015B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1487">
            <a:off x="9438965" y="6557071"/>
            <a:ext cx="4204531" cy="18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6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FC44EE-55A7-430A-8941-BAF0D2730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354" y="1370864"/>
            <a:ext cx="2813304" cy="2566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Knotless AP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2.8, 4.5, 5.5mm				Material: Advanced Polymer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F97FD4-7401-4F37-BEE7-2D5D6C567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5730"/>
            <a:ext cx="10515600" cy="4953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Advanced Polymer</a:t>
            </a:r>
          </a:p>
          <a:p>
            <a:pPr lvl="1"/>
            <a:r>
              <a:rPr lang="en-US" sz="1800" b="0" dirty="0"/>
              <a:t>70% PLGA – Biocompatible, </a:t>
            </a:r>
            <a:r>
              <a:rPr lang="en-US" sz="1800" dirty="0"/>
              <a:t>absorbable and comprised of naturally occurring compounds</a:t>
            </a:r>
            <a:endParaRPr lang="en-US" sz="1800" b="0" dirty="0"/>
          </a:p>
          <a:p>
            <a:pPr lvl="1"/>
            <a:r>
              <a:rPr lang="en-US" sz="1800" b="0" dirty="0"/>
              <a:t>30% ß –TCP – Osteoconductive and facilitates adhesion of osteoblasts, and supports bone integration and ingrowth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Resorbable, radiolucent, MR safe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Strong solid piece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Large eyelets to accommodate multiple suture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Simple and reproducible technique for instability and </a:t>
            </a:r>
            <a:r>
              <a:rPr lang="en-US" sz="2000" dirty="0"/>
              <a:t>rotator cuff repair</a:t>
            </a:r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3A68C-DF36-4E41-9F43-99B58DB80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6" b="36435"/>
          <a:stretch/>
        </p:blipFill>
        <p:spPr>
          <a:xfrm>
            <a:off x="0" y="2099969"/>
            <a:ext cx="10232572" cy="92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Twist knotless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4DD74-8603-46B5-B7F8-4561A9B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87082"/>
            <a:ext cx="10515600" cy="4953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Eliminates possibility of over tensioning repair</a:t>
            </a:r>
          </a:p>
          <a:p>
            <a:pPr lvl="1"/>
            <a:r>
              <a:rPr lang="en-US" sz="1800" b="0" dirty="0"/>
              <a:t>Sutures run along anchor and up center of anchor, instead of alongside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Strong solid piece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Inserter nose to help with axial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Single handed insertion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Accommodates multiple sutures/tapes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Simple and reproducible technique for rotator cuff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 handled option for distal extremities</a:t>
            </a:r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586B858-8E79-4EBE-B948-CEC248037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7662" r="1317" b="29328"/>
          <a:stretch/>
        </p:blipFill>
        <p:spPr>
          <a:xfrm>
            <a:off x="759078" y="2138229"/>
            <a:ext cx="10673843" cy="10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46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6BA1724-0FED-43A4-A0F7-D567844BFD57}"/>
              </a:ext>
            </a:extLst>
          </p:cNvPr>
          <p:cNvSpPr txBox="1">
            <a:spLocks/>
          </p:cNvSpPr>
          <p:nvPr/>
        </p:nvSpPr>
        <p:spPr>
          <a:xfrm>
            <a:off x="838200" y="4016287"/>
            <a:ext cx="10515600" cy="1774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Versatile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Strong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Supports healing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Quick &amp; easy to use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C27868-8823-48ED-853E-502D0F363EAE}"/>
              </a:ext>
            </a:extLst>
          </p:cNvPr>
          <p:cNvGrpSpPr/>
          <p:nvPr/>
        </p:nvGrpSpPr>
        <p:grpSpPr>
          <a:xfrm>
            <a:off x="7816320" y="2650443"/>
            <a:ext cx="4546577" cy="4505959"/>
            <a:chOff x="7862619" y="2463800"/>
            <a:chExt cx="4546577" cy="4505959"/>
          </a:xfrm>
        </p:grpSpPr>
        <p:pic>
          <p:nvPicPr>
            <p:cNvPr id="12" name="Picture 11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9260C93B-E396-4C1A-BA03-62DA57F42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61377" r="70364" b="13002"/>
            <a:stretch/>
          </p:blipFill>
          <p:spPr>
            <a:xfrm rot="1515449">
              <a:off x="7898179" y="4544154"/>
              <a:ext cx="4310878" cy="2425605"/>
            </a:xfrm>
            <a:prstGeom prst="rect">
              <a:avLst/>
            </a:prstGeom>
          </p:spPr>
        </p:pic>
        <p:pic>
          <p:nvPicPr>
            <p:cNvPr id="13" name="Picture 12" descr="A picture containing red, tool, shovel&#10;&#10;Description automatically generated">
              <a:extLst>
                <a:ext uri="{FF2B5EF4-FFF2-40B4-BE49-F238E27FC236}">
                  <a16:creationId xmlns:a16="http://schemas.microsoft.com/office/drawing/2014/main" id="{D8D7C61C-39DE-449C-87A1-7D134A16A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61111" r="70364" b="12328"/>
            <a:stretch/>
          </p:blipFill>
          <p:spPr>
            <a:xfrm rot="1542549">
              <a:off x="7888021" y="2463800"/>
              <a:ext cx="4310876" cy="2514600"/>
            </a:xfrm>
            <a:prstGeom prst="rect">
              <a:avLst/>
            </a:prstGeom>
          </p:spPr>
        </p:pic>
        <p:pic>
          <p:nvPicPr>
            <p:cNvPr id="14" name="Picture 13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40F7A087-DB3E-46E1-AECF-248C0F68E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61334" r="70364" b="11217"/>
            <a:stretch/>
          </p:blipFill>
          <p:spPr>
            <a:xfrm rot="1526406">
              <a:off x="7862619" y="3511367"/>
              <a:ext cx="4310877" cy="25987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2C2351-F8B4-4256-9E26-FE012A7043F8}"/>
                </a:ext>
              </a:extLst>
            </p:cNvPr>
            <p:cNvSpPr txBox="1"/>
            <p:nvPr/>
          </p:nvSpPr>
          <p:spPr>
            <a:xfrm>
              <a:off x="10927854" y="4086924"/>
              <a:ext cx="1112428" cy="41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rgbClr val="E32351"/>
                  </a:solidFill>
                </a:rPr>
                <a:t>4.75mm</a:t>
              </a:r>
              <a:endParaRPr lang="en-US" sz="20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90D322-CCC5-402B-82BF-1212FEB7B927}"/>
                </a:ext>
              </a:extLst>
            </p:cNvPr>
            <p:cNvSpPr txBox="1"/>
            <p:nvPr/>
          </p:nvSpPr>
          <p:spPr>
            <a:xfrm>
              <a:off x="10959911" y="5136048"/>
              <a:ext cx="1112428" cy="41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rgbClr val="B9B9C2"/>
                  </a:solidFill>
                </a:rPr>
                <a:t>5.5mm</a:t>
              </a:r>
              <a:endParaRPr lang="en-US" sz="20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940D84-43F7-4231-AECC-A0F9A27626B6}"/>
                </a:ext>
              </a:extLst>
            </p:cNvPr>
            <p:cNvSpPr txBox="1"/>
            <p:nvPr/>
          </p:nvSpPr>
          <p:spPr>
            <a:xfrm>
              <a:off x="10927854" y="6164989"/>
              <a:ext cx="1481342" cy="41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rgbClr val="3F3F43"/>
                  </a:solidFill>
                </a:rPr>
                <a:t>6.25mm</a:t>
              </a:r>
              <a:endParaRPr lang="en-US" sz="20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278172-B731-4B73-95EA-36BB72FC6B0F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20" name="Picture 19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9305D46A-9806-4CBD-BFF8-01DFA1F94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21" name="Picture 20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C711CCB5-5645-4013-89D2-CE58F695F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B7575B-58A8-480D-A8EB-3813A6BEC95D}"/>
              </a:ext>
            </a:extLst>
          </p:cNvPr>
          <p:cNvGrpSpPr/>
          <p:nvPr/>
        </p:nvGrpSpPr>
        <p:grpSpPr>
          <a:xfrm>
            <a:off x="13262659" y="3368786"/>
            <a:ext cx="5105252" cy="2421773"/>
            <a:chOff x="4934386" y="2312663"/>
            <a:chExt cx="6670012" cy="2819128"/>
          </a:xfrm>
        </p:grpSpPr>
        <p:pic>
          <p:nvPicPr>
            <p:cNvPr id="33" name="Picture 32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73AEFAE1-EBD8-40C1-9542-C2F0D023C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41" b="34604"/>
            <a:stretch/>
          </p:blipFill>
          <p:spPr>
            <a:xfrm>
              <a:off x="4934386" y="2312663"/>
              <a:ext cx="6670010" cy="1033852"/>
            </a:xfrm>
            <a:prstGeom prst="rect">
              <a:avLst/>
            </a:prstGeom>
          </p:spPr>
        </p:pic>
        <p:pic>
          <p:nvPicPr>
            <p:cNvPr id="35" name="Picture 34" descr="A picture containing device&#10;&#10;Description automatically generated">
              <a:extLst>
                <a:ext uri="{FF2B5EF4-FFF2-40B4-BE49-F238E27FC236}">
                  <a16:creationId xmlns:a16="http://schemas.microsoft.com/office/drawing/2014/main" id="{C2EE93B2-ACD6-4BB9-95A5-FD8956BC5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90" b="37920"/>
            <a:stretch/>
          </p:blipFill>
          <p:spPr>
            <a:xfrm>
              <a:off x="4934388" y="3189495"/>
              <a:ext cx="6670009" cy="97136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5016FD-1932-4F01-B917-D3135A973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60" b="37787"/>
            <a:stretch/>
          </p:blipFill>
          <p:spPr>
            <a:xfrm>
              <a:off x="4934387" y="4203101"/>
              <a:ext cx="6670011" cy="92869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BF0FA6-C316-4058-B688-2C2E8F22342C}"/>
              </a:ext>
            </a:extLst>
          </p:cNvPr>
          <p:cNvGrpSpPr/>
          <p:nvPr/>
        </p:nvGrpSpPr>
        <p:grpSpPr>
          <a:xfrm>
            <a:off x="13542164" y="-1488332"/>
            <a:ext cx="5250576" cy="4386430"/>
            <a:chOff x="6745124" y="2119932"/>
            <a:chExt cx="5250576" cy="4386430"/>
          </a:xfrm>
        </p:grpSpPr>
        <p:pic>
          <p:nvPicPr>
            <p:cNvPr id="37" name="Picture 36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3718FE38-4419-48C8-ABF1-6FF540918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3760" r="2812" b="13003"/>
            <a:stretch/>
          </p:blipFill>
          <p:spPr>
            <a:xfrm>
              <a:off x="6774048" y="3906935"/>
              <a:ext cx="5172408" cy="2599427"/>
            </a:xfrm>
            <a:prstGeom prst="rect">
              <a:avLst/>
            </a:prstGeom>
          </p:spPr>
        </p:pic>
        <p:pic>
          <p:nvPicPr>
            <p:cNvPr id="38" name="Picture 37" descr="A picture containing red, tool, shovel&#10;&#10;Description automatically generated">
              <a:extLst>
                <a:ext uri="{FF2B5EF4-FFF2-40B4-BE49-F238E27FC236}">
                  <a16:creationId xmlns:a16="http://schemas.microsoft.com/office/drawing/2014/main" id="{ECFBB7A8-FEE6-4207-8D4E-4F023D6EE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9" t="5698" r="1838" b="11065"/>
            <a:stretch/>
          </p:blipFill>
          <p:spPr>
            <a:xfrm>
              <a:off x="6745124" y="2119932"/>
              <a:ext cx="5250576" cy="2599427"/>
            </a:xfrm>
            <a:prstGeom prst="rect">
              <a:avLst/>
            </a:prstGeom>
          </p:spPr>
        </p:pic>
        <p:pic>
          <p:nvPicPr>
            <p:cNvPr id="39" name="Picture 38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DE7D0E89-FCBC-401F-B6AC-70FC36616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5549" r="2812" b="11216"/>
            <a:stretch/>
          </p:blipFill>
          <p:spPr>
            <a:xfrm>
              <a:off x="6774494" y="3039185"/>
              <a:ext cx="5172406" cy="2599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481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03DC01-CDCF-4952-B18F-651477EF9DDC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23" name="Picture 22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581BCA03-40C3-4269-8D49-8414201BE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24" name="Picture 2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7CC524AD-7AE0-4C8A-9193-0B4933389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  <p:pic>
        <p:nvPicPr>
          <p:cNvPr id="25" name="Picture 24" descr="A picture containing tool, shovel&#10;&#10;Description automatically generated">
            <a:extLst>
              <a:ext uri="{FF2B5EF4-FFF2-40B4-BE49-F238E27FC236}">
                <a16:creationId xmlns:a16="http://schemas.microsoft.com/office/drawing/2014/main" id="{3DE20F31-2D3C-4DF9-B3F0-57A1EF27E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8" t="54095" r="67767" b="11512"/>
          <a:stretch/>
        </p:blipFill>
        <p:spPr>
          <a:xfrm rot="1511188">
            <a:off x="8975500" y="3919405"/>
            <a:ext cx="3543595" cy="2421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FD7D08-70ED-4366-8306-4A6D27AD3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391"/>
          <a:stretch/>
        </p:blipFill>
        <p:spPr>
          <a:xfrm rot="1561799">
            <a:off x="9346907" y="5116393"/>
            <a:ext cx="2817571" cy="188928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0E8B54-4781-472D-829E-126F49AD0F44}"/>
              </a:ext>
            </a:extLst>
          </p:cNvPr>
          <p:cNvSpPr txBox="1">
            <a:spLocks/>
          </p:cNvSpPr>
          <p:nvPr/>
        </p:nvSpPr>
        <p:spPr>
          <a:xfrm>
            <a:off x="11070772" y="5748169"/>
            <a:ext cx="1528569" cy="758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b="0" dirty="0"/>
              <a:t>Sliding</a:t>
            </a:r>
          </a:p>
          <a:p>
            <a:pPr lvl="1" algn="ctr"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228A3FD-4869-4224-AE89-DCBF405C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6278"/>
            <a:ext cx="10515600" cy="4953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True Surgical Freedom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Intra-operative flexibility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One product that allows for multiple techniques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Knotless anchor that can be used like a knotted anchor</a:t>
            </a:r>
          </a:p>
          <a:p>
            <a:pPr marL="914400" lvl="1">
              <a:spcBef>
                <a:spcPts val="1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Load</a:t>
            </a:r>
            <a:r>
              <a:rPr lang="en-US" sz="1600" dirty="0">
                <a:solidFill>
                  <a:prstClr val="black"/>
                </a:solidFill>
              </a:rPr>
              <a:t> sutures through distal eyelet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Knotted anchor</a:t>
            </a:r>
          </a:p>
          <a:p>
            <a:pPr marL="914400" lvl="1">
              <a:spcBef>
                <a:spcPts val="1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Preloaded with sliding suture or tape/s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3008D3-8033-4A1C-9748-6EA1C697B0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57" r="18900" b="15680"/>
          <a:stretch/>
        </p:blipFill>
        <p:spPr>
          <a:xfrm flipH="1">
            <a:off x="10437452" y="3538281"/>
            <a:ext cx="1707049" cy="12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7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63D9B43-0D50-4B16-BF06-0E8718BA8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28560"/>
            <a:ext cx="10515600" cy="263793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Large Distal Eyelet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Accommodates four 2mm tapes &amp; three #2 sutures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Maximise tendon to bone coverage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Versatility in repair constructs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Conical tip for easy placement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E8680E1-E512-4F67-8887-C846B0C30F8B}"/>
              </a:ext>
            </a:extLst>
          </p:cNvPr>
          <p:cNvSpPr/>
          <p:nvPr/>
        </p:nvSpPr>
        <p:spPr>
          <a:xfrm>
            <a:off x="7877036" y="4064462"/>
            <a:ext cx="1509633" cy="1509633"/>
          </a:xfrm>
          <a:prstGeom prst="ellipse">
            <a:avLst/>
          </a:prstGeom>
          <a:gradFill flip="none" rotWithShape="1">
            <a:gsLst>
              <a:gs pos="0">
                <a:srgbClr val="1A559A">
                  <a:lumMod val="5000"/>
                  <a:lumOff val="95000"/>
                </a:srgbClr>
              </a:gs>
              <a:gs pos="100000">
                <a:srgbClr val="1EA0CA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DA58574B-8978-4802-8531-C7BF6391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7" r="33120" b="36285"/>
          <a:stretch/>
        </p:blipFill>
        <p:spPr>
          <a:xfrm>
            <a:off x="7485828" y="4311945"/>
            <a:ext cx="4706172" cy="104566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632EA9E-A1FE-484D-A166-1F3B4C5D1C61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38" name="Picture 37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FF32D5B1-D017-41A4-AAAC-DCD750111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39" name="Picture 38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F40BC5B9-624B-45AE-9327-2EF387CD2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962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03DC01-CDCF-4952-B18F-651477EF9DDC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23" name="Picture 22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581BCA03-40C3-4269-8D49-8414201BE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24" name="Picture 2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7CC524AD-7AE0-4C8A-9193-0B4933389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52F1A-634F-4F46-941A-F284C098F3BA}"/>
              </a:ext>
            </a:extLst>
          </p:cNvPr>
          <p:cNvGrpSpPr>
            <a:grpSpLocks noChangeAspect="1"/>
          </p:cNvGrpSpPr>
          <p:nvPr/>
        </p:nvGrpSpPr>
        <p:grpSpPr>
          <a:xfrm>
            <a:off x="8082335" y="3558766"/>
            <a:ext cx="4109665" cy="3062426"/>
            <a:chOff x="8905295" y="3890735"/>
            <a:chExt cx="3015747" cy="224726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FD954D-63EC-43EC-BA40-8D7BACF1EF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5295" y="3890735"/>
              <a:ext cx="3015745" cy="751948"/>
              <a:chOff x="5842000" y="1983440"/>
              <a:chExt cx="5797527" cy="144556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681180E-4033-4890-BA76-C3BBF9F379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418" r="28672" b="36965"/>
              <a:stretch/>
            </p:blipFill>
            <p:spPr>
              <a:xfrm>
                <a:off x="5842000" y="1983440"/>
                <a:ext cx="5797527" cy="144556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09D3DA-F233-416A-8EC3-75AB6F45B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94" t="41168" r="85243" b="45151"/>
              <a:stretch/>
            </p:blipFill>
            <p:spPr>
              <a:xfrm>
                <a:off x="6420162" y="2426405"/>
                <a:ext cx="622959" cy="625476"/>
              </a:xfrm>
              <a:prstGeom prst="ellipse">
                <a:avLst/>
              </a:prstGeom>
              <a:ln w="15875">
                <a:solidFill>
                  <a:sysClr val="windowText" lastClr="000000"/>
                </a:solidFill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6CC1708-0852-464E-B49C-61228F412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1" t="41168" r="42576" b="45151"/>
              <a:stretch/>
            </p:blipFill>
            <p:spPr>
              <a:xfrm>
                <a:off x="9885686" y="2424777"/>
                <a:ext cx="622959" cy="625476"/>
              </a:xfrm>
              <a:prstGeom prst="ellipse">
                <a:avLst/>
              </a:prstGeom>
              <a:ln w="15875">
                <a:solidFill>
                  <a:sysClr val="windowText" lastClr="000000"/>
                </a:solidFill>
              </a:ln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73158A-2D22-45E4-8841-14DC740519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5297" y="4445313"/>
              <a:ext cx="3015745" cy="1076733"/>
              <a:chOff x="5842000" y="3046882"/>
              <a:chExt cx="5797527" cy="2069932"/>
            </a:xfrm>
          </p:grpSpPr>
          <p:pic>
            <p:nvPicPr>
              <p:cNvPr id="34" name="Picture 33" descr="A picture containing tool&#10;&#10;Description automatically generated">
                <a:extLst>
                  <a:ext uri="{FF2B5EF4-FFF2-40B4-BE49-F238E27FC236}">
                    <a16:creationId xmlns:a16="http://schemas.microsoft.com/office/drawing/2014/main" id="{6DEA5756-5F7B-40D3-9F89-B5E6C82460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80" r="28672" b="30546"/>
              <a:stretch/>
            </p:blipFill>
            <p:spPr>
              <a:xfrm>
                <a:off x="5842000" y="3046882"/>
                <a:ext cx="5797527" cy="2069932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tool&#10;&#10;Description automatically generated">
                <a:extLst>
                  <a:ext uri="{FF2B5EF4-FFF2-40B4-BE49-F238E27FC236}">
                    <a16:creationId xmlns:a16="http://schemas.microsoft.com/office/drawing/2014/main" id="{677C07A7-92CB-492E-9AD2-2861B723FD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0" t="41147" r="85324" b="45173"/>
              <a:stretch/>
            </p:blipFill>
            <p:spPr>
              <a:xfrm>
                <a:off x="6410971" y="3820965"/>
                <a:ext cx="622959" cy="625476"/>
              </a:xfrm>
              <a:prstGeom prst="ellipse">
                <a:avLst/>
              </a:prstGeom>
              <a:ln w="15875">
                <a:solidFill>
                  <a:sysClr val="windowText" lastClr="000000"/>
                </a:solidFill>
              </a:ln>
            </p:spPr>
          </p:pic>
          <p:pic>
            <p:nvPicPr>
              <p:cNvPr id="36" name="Picture 35" descr="A picture containing tool&#10;&#10;Description automatically generated">
                <a:extLst>
                  <a:ext uri="{FF2B5EF4-FFF2-40B4-BE49-F238E27FC236}">
                    <a16:creationId xmlns:a16="http://schemas.microsoft.com/office/drawing/2014/main" id="{CD080084-474A-48AE-B134-E7400625A0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9" t="41147" r="42565" b="45173"/>
              <a:stretch/>
            </p:blipFill>
            <p:spPr>
              <a:xfrm>
                <a:off x="9881229" y="3824810"/>
                <a:ext cx="622959" cy="625476"/>
              </a:xfrm>
              <a:prstGeom prst="ellipse">
                <a:avLst/>
              </a:prstGeom>
              <a:ln w="15875">
                <a:solidFill>
                  <a:sysClr val="windowText" lastClr="000000"/>
                </a:solidFill>
              </a:ln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D46C78-22BB-4E44-88A7-41D34A5C64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5295" y="5263026"/>
              <a:ext cx="3015745" cy="874973"/>
              <a:chOff x="5842000" y="4709647"/>
              <a:chExt cx="5797527" cy="168206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F62E940-7574-42FA-B1DC-C53238ED64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935" r="28672" b="35274"/>
              <a:stretch/>
            </p:blipFill>
            <p:spPr>
              <a:xfrm>
                <a:off x="5842000" y="4709647"/>
                <a:ext cx="5797527" cy="168206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162862C-E51B-40B4-9962-4B80979AD4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88" t="41232" r="85104" b="45088"/>
              <a:stretch/>
            </p:blipFill>
            <p:spPr>
              <a:xfrm>
                <a:off x="6430388" y="5319236"/>
                <a:ext cx="626517" cy="625476"/>
              </a:xfrm>
              <a:prstGeom prst="ellipse">
                <a:avLst/>
              </a:prstGeom>
              <a:ln w="15875">
                <a:solidFill>
                  <a:sysClr val="windowText" lastClr="000000"/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A1435E4-9026-4698-8118-B6E3A7595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44" t="41232" r="42648" b="45088"/>
              <a:stretch/>
            </p:blipFill>
            <p:spPr>
              <a:xfrm>
                <a:off x="9887401" y="5319236"/>
                <a:ext cx="626517" cy="625476"/>
              </a:xfrm>
              <a:prstGeom prst="ellipse">
                <a:avLst/>
              </a:prstGeom>
              <a:ln w="15875">
                <a:solidFill>
                  <a:sysClr val="windowText" lastClr="000000"/>
                </a:solidFill>
              </a:ln>
            </p:spPr>
          </p:pic>
        </p:grp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DEDB9C0-DBEE-4979-964A-F7BC8A4BC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28678"/>
            <a:ext cx="10515600" cy="4953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Multiple Sliding Suture Configurations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Preloaded with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sliding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:</a:t>
            </a:r>
          </a:p>
          <a:p>
            <a:pPr marL="914400" lvl="1">
              <a:spcBef>
                <a:spcPts val="1000"/>
              </a:spcBef>
              <a:defRPr/>
            </a:pPr>
            <a:r>
              <a:rPr lang="en-US" dirty="0">
                <a:solidFill>
                  <a:prstClr val="black"/>
                </a:solidFill>
              </a:rPr>
              <a:t>1 x #2 suture</a:t>
            </a:r>
          </a:p>
          <a:p>
            <a:pPr marL="914400" lvl="1">
              <a:spcBef>
                <a:spcPts val="10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1 x 1</a:t>
            </a:r>
            <a:r>
              <a:rPr lang="en-US" dirty="0">
                <a:solidFill>
                  <a:prstClr val="black"/>
                </a:solidFill>
              </a:rPr>
              <a:t>.6mm suture tape</a:t>
            </a:r>
          </a:p>
          <a:p>
            <a:pPr marL="914400" lvl="1">
              <a:spcBef>
                <a:spcPts val="10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2 x 1.6mm suture tapes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E1C5022-284D-423B-93F4-D24ACBEFA6E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6391"/>
          <a:stretch/>
        </p:blipFill>
        <p:spPr>
          <a:xfrm rot="1561799">
            <a:off x="13001081" y="611911"/>
            <a:ext cx="5318827" cy="3566469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E593ED1-6133-4612-9D7D-36F60A7D6FD6}"/>
              </a:ext>
            </a:extLst>
          </p:cNvPr>
          <p:cNvSpPr txBox="1">
            <a:spLocks/>
          </p:cNvSpPr>
          <p:nvPr/>
        </p:nvSpPr>
        <p:spPr>
          <a:xfrm>
            <a:off x="16700676" y="1969062"/>
            <a:ext cx="1528569" cy="758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b="0" dirty="0"/>
              <a:t>Sliding</a:t>
            </a:r>
          </a:p>
          <a:p>
            <a:pPr lvl="1" algn="ctr">
              <a:lnSpc>
                <a:spcPct val="11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2548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4DD74-8603-46B5-B7F8-4561A9B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13570"/>
            <a:ext cx="9077960" cy="4953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Double Helix Design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2 independent threads in a double helix relationship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Fast insertion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Easy-in double start thread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3 ¼ turns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8D7A1E-3EA3-448D-8B66-64244518D71E}"/>
              </a:ext>
            </a:extLst>
          </p:cNvPr>
          <p:cNvGrpSpPr>
            <a:grpSpLocks noChangeAspect="1"/>
          </p:cNvGrpSpPr>
          <p:nvPr/>
        </p:nvGrpSpPr>
        <p:grpSpPr>
          <a:xfrm>
            <a:off x="7920390" y="3820401"/>
            <a:ext cx="2049894" cy="2688448"/>
            <a:chOff x="4607560" y="2524760"/>
            <a:chExt cx="2796602" cy="36677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186444-2E41-4711-B7B6-269ABBACD905}"/>
                </a:ext>
              </a:extLst>
            </p:cNvPr>
            <p:cNvSpPr/>
            <p:nvPr/>
          </p:nvSpPr>
          <p:spPr>
            <a:xfrm>
              <a:off x="5068349" y="3472729"/>
              <a:ext cx="1940256" cy="1898676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D8191C-C2B8-41E8-8D3C-7DF074DD0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0" t="2038" r="4209" b="4438"/>
            <a:stretch/>
          </p:blipFill>
          <p:spPr>
            <a:xfrm>
              <a:off x="4607560" y="2524760"/>
              <a:ext cx="2796602" cy="366776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AC235D-6A90-4C94-B355-D6CFA63EDACC}"/>
              </a:ext>
            </a:extLst>
          </p:cNvPr>
          <p:cNvGrpSpPr>
            <a:grpSpLocks noChangeAspect="1"/>
          </p:cNvGrpSpPr>
          <p:nvPr/>
        </p:nvGrpSpPr>
        <p:grpSpPr>
          <a:xfrm>
            <a:off x="10333330" y="3323337"/>
            <a:ext cx="948043" cy="3443426"/>
            <a:chOff x="8588419" y="1133861"/>
            <a:chExt cx="1047998" cy="5358821"/>
          </a:xfrm>
        </p:grpSpPr>
        <p:pic>
          <p:nvPicPr>
            <p:cNvPr id="37" name="Picture 36" descr="A close-up of a pen&#10;&#10;Description automatically generated with low confidence">
              <a:extLst>
                <a:ext uri="{FF2B5EF4-FFF2-40B4-BE49-F238E27FC236}">
                  <a16:creationId xmlns:a16="http://schemas.microsoft.com/office/drawing/2014/main" id="{F067B3EB-0008-4EEC-9291-B8DFE9AE5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823" r="33314" b="41992"/>
            <a:stretch/>
          </p:blipFill>
          <p:spPr>
            <a:xfrm rot="16200000">
              <a:off x="6433007" y="3289273"/>
              <a:ext cx="5358821" cy="1047998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B67F58F-6271-45C6-AC63-CF44BB449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6601" y="2231774"/>
              <a:ext cx="415842" cy="169705"/>
            </a:xfrm>
            <a:prstGeom prst="line">
              <a:avLst/>
            </a:prstGeom>
            <a:ln w="57150">
              <a:solidFill>
                <a:srgbClr val="14569D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613F2F-FA83-4CA2-8D1D-2D3E56EFF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2477" y="2806836"/>
              <a:ext cx="893937" cy="394394"/>
            </a:xfrm>
            <a:prstGeom prst="line">
              <a:avLst/>
            </a:prstGeom>
            <a:ln w="57150">
              <a:solidFill>
                <a:srgbClr val="14569D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F4619A3-949B-4217-AA7E-88E1E8B3AD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689" y="3640266"/>
              <a:ext cx="848597" cy="342074"/>
            </a:xfrm>
            <a:prstGeom prst="line">
              <a:avLst/>
            </a:prstGeom>
            <a:ln w="57150">
              <a:solidFill>
                <a:srgbClr val="14569D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7EA0AE9-785C-48D5-95FC-F831082517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9197" y="4438909"/>
              <a:ext cx="627505" cy="302738"/>
            </a:xfrm>
            <a:prstGeom prst="line">
              <a:avLst/>
            </a:prstGeom>
            <a:ln w="57150">
              <a:solidFill>
                <a:srgbClr val="14569D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E14917A-85E1-4146-9420-FDB4A3D0A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2916" y="2393941"/>
              <a:ext cx="893937" cy="394394"/>
            </a:xfrm>
            <a:prstGeom prst="line">
              <a:avLst/>
            </a:prstGeom>
            <a:ln w="57150">
              <a:solidFill>
                <a:srgbClr val="C0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FA82F93-506E-439E-A9B2-FC12E81C7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7432" y="3217246"/>
              <a:ext cx="893937" cy="394394"/>
            </a:xfrm>
            <a:prstGeom prst="line">
              <a:avLst/>
            </a:prstGeom>
            <a:ln w="57150">
              <a:solidFill>
                <a:srgbClr val="C0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2134D55-0515-4907-9789-D29C9375F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5895" y="4052230"/>
              <a:ext cx="717646" cy="342074"/>
            </a:xfrm>
            <a:prstGeom prst="line">
              <a:avLst/>
            </a:prstGeom>
            <a:ln w="57150">
              <a:solidFill>
                <a:srgbClr val="C0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C058AC-46FE-4A7F-84D3-D2B73266A1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80727" y="2833491"/>
              <a:ext cx="762814" cy="308522"/>
            </a:xfrm>
            <a:prstGeom prst="line">
              <a:avLst/>
            </a:prstGeom>
            <a:ln w="57150">
              <a:solidFill>
                <a:srgbClr val="C00000">
                  <a:alpha val="3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BF94A9-F809-474E-A072-B87CE8F189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43951" y="3671787"/>
              <a:ext cx="869459" cy="327573"/>
            </a:xfrm>
            <a:prstGeom prst="line">
              <a:avLst/>
            </a:prstGeom>
            <a:ln w="57150">
              <a:solidFill>
                <a:srgbClr val="C00000">
                  <a:alpha val="3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0A5C47-7298-47CB-A8B5-039AD5FA2D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46199" y="4400956"/>
              <a:ext cx="597329" cy="302003"/>
            </a:xfrm>
            <a:prstGeom prst="line">
              <a:avLst/>
            </a:prstGeom>
            <a:ln w="57150">
              <a:solidFill>
                <a:srgbClr val="C00000">
                  <a:alpha val="3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DFD3934-F4A3-4227-8F07-0870DF8D96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06639" y="2444859"/>
              <a:ext cx="736902" cy="278273"/>
            </a:xfrm>
            <a:prstGeom prst="line">
              <a:avLst/>
            </a:prstGeom>
            <a:ln w="57150">
              <a:solidFill>
                <a:srgbClr val="14569D">
                  <a:alpha val="3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24954E3-2FE2-4C0C-89D2-627CB83337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9990" y="3193100"/>
              <a:ext cx="866091" cy="353337"/>
            </a:xfrm>
            <a:prstGeom prst="line">
              <a:avLst/>
            </a:prstGeom>
            <a:ln w="57150">
              <a:solidFill>
                <a:srgbClr val="14569D">
                  <a:alpha val="3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16203E-7A4C-4A13-92AE-78C206B43B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25895" y="4044793"/>
              <a:ext cx="690861" cy="298424"/>
            </a:xfrm>
            <a:prstGeom prst="line">
              <a:avLst/>
            </a:prstGeom>
            <a:ln w="57150">
              <a:solidFill>
                <a:srgbClr val="14569D">
                  <a:alpha val="3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C28074A-97A9-4AED-BC5A-097D4E6207DA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52" name="Picture 5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7435C451-7157-4B27-9ABD-4116E077D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53" name="Picture 52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2F1401D1-E334-4044-A4F2-6BA3DD35D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77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646C-6A95-4B9B-8081-3B21FE4E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4" y="733957"/>
            <a:ext cx="10515600" cy="625476"/>
          </a:xfrm>
        </p:spPr>
        <p:txBody>
          <a:bodyPr>
            <a:norm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 - knotted anchors (Preloaded)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0F94-EC1D-4B5B-B34D-E0BCDA28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984"/>
            <a:ext cx="10515600" cy="495300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sử dụng trong nhiều phẫu thuật khác nhau và là một trong những kiểu neo linh hoạt nhất.</a:t>
            </a:r>
            <a:endParaRPr lang="en-GB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Titanium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PEEK</a:t>
            </a:r>
          </a:p>
          <a:p>
            <a:pPr lvl="1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PEEK CF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Biocomposite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(absorbable)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All-Suture (soft)</a:t>
            </a:r>
          </a:p>
          <a:p>
            <a:pPr lvl="1"/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Suture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Tape</a:t>
            </a: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Instability sizes = 1.8mm – 3.5mm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Rotator cuff sizes = 3.2mm – 6.5mm</a:t>
            </a:r>
          </a:p>
        </p:txBody>
      </p:sp>
      <p:pic>
        <p:nvPicPr>
          <p:cNvPr id="7170" name="Picture 2" descr="Sutures and glenoid anchors for instability | Musculoskeletal Key">
            <a:extLst>
              <a:ext uri="{FF2B5EF4-FFF2-40B4-BE49-F238E27FC236}">
                <a16:creationId xmlns:a16="http://schemas.microsoft.com/office/drawing/2014/main" id="{48440A95-951D-45D1-9ADE-53BB9AAF7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47" r="-6955"/>
          <a:stretch/>
        </p:blipFill>
        <p:spPr bwMode="auto">
          <a:xfrm>
            <a:off x="7649329" y="3743585"/>
            <a:ext cx="3053964" cy="27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uture Anchors | ShoulderDoc">
            <a:extLst>
              <a:ext uri="{FF2B5EF4-FFF2-40B4-BE49-F238E27FC236}">
                <a16:creationId xmlns:a16="http://schemas.microsoft.com/office/drawing/2014/main" id="{4CE34ABC-FC5E-4F86-BAA4-6F34F62B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87" y="2008029"/>
            <a:ext cx="3053964" cy="16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92AA6E-2A28-5C67-E15B-D7A27480F8B6}"/>
              </a:ext>
            </a:extLst>
          </p:cNvPr>
          <p:cNvSpPr txBox="1">
            <a:spLocks/>
          </p:cNvSpPr>
          <p:nvPr/>
        </p:nvSpPr>
        <p:spPr>
          <a:xfrm>
            <a:off x="669982" y="-602372"/>
            <a:ext cx="10627745" cy="1595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rgbClr val="224C86"/>
                </a:solidFill>
                <a:latin typeface="Avenir Book" panose="02000503020000020003"/>
                <a:ea typeface="+mj-ea"/>
                <a:cs typeface="+mj-cs"/>
              </a:defRPr>
            </a:lvl1pPr>
          </a:lstStyle>
          <a:p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20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4DD74-8603-46B5-B7F8-4561A9B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6278"/>
            <a:ext cx="10515600" cy="4953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Open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7A4CC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Architecture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 Design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1.4mm vents run along four sides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Maximally cannulated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Promotes marrow element flow to repair site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Supports healing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Bony ingrowth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47CE7B-9E76-4B27-8297-BB7C1F7D786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8837267" y="4153317"/>
            <a:ext cx="3087619" cy="1379390"/>
            <a:chOff x="6931807" y="3796586"/>
            <a:chExt cx="4706511" cy="21026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4164A7-B531-41C0-BFF2-F2F10807D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10041630" y="4730401"/>
              <a:ext cx="363273" cy="1845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E84960-B4E0-4F5A-A1D2-2D19B203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8977158" y="4737359"/>
              <a:ext cx="366647" cy="1763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06159-D9FD-4C29-B240-F223EA547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8388936" y="4736945"/>
              <a:ext cx="435780" cy="1814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CC85C9-8A5B-4A42-B086-A6BD1AFA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</a:blip>
            <a:stretch>
              <a:fillRect/>
            </a:stretch>
          </p:blipFill>
          <p:spPr>
            <a:xfrm>
              <a:off x="7831350" y="4730401"/>
              <a:ext cx="464781" cy="18620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110071-0F84-44F7-82F7-FE8EB41F2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85000"/>
            </a:blip>
            <a:stretch>
              <a:fillRect/>
            </a:stretch>
          </p:blipFill>
          <p:spPr>
            <a:xfrm>
              <a:off x="9463352" y="4736945"/>
              <a:ext cx="401615" cy="1877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730FFF-136D-4A0C-839E-B3388E2C0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8" t="32367" r="6434" b="31966"/>
            <a:stretch/>
          </p:blipFill>
          <p:spPr>
            <a:xfrm>
              <a:off x="7309063" y="4198778"/>
              <a:ext cx="3844728" cy="12743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330789-4C4A-48AC-9526-98CEBE4CE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t="47123"/>
            <a:stretch/>
          </p:blipFill>
          <p:spPr>
            <a:xfrm rot="16594369">
              <a:off x="10972582" y="4088361"/>
              <a:ext cx="713424" cy="6180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5164D6-BED5-4A61-A740-F628C0F42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t="47123"/>
            <a:stretch/>
          </p:blipFill>
          <p:spPr>
            <a:xfrm rot="16594369" flipH="1">
              <a:off x="10940134" y="4990131"/>
              <a:ext cx="646147" cy="6180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23073-A2C3-49AC-A7BA-9F7FD700E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t="47123"/>
            <a:stretch/>
          </p:blipFill>
          <p:spPr>
            <a:xfrm rot="21320986">
              <a:off x="6931807" y="4466382"/>
              <a:ext cx="427842" cy="3706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3554B0-BE2A-45EA-BE3E-F63896138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t="47123"/>
            <a:stretch/>
          </p:blipFill>
          <p:spPr>
            <a:xfrm rot="11004964" flipH="1">
              <a:off x="6975774" y="4909862"/>
              <a:ext cx="387497" cy="37064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9C02A9-D61D-45D0-884D-625AB5ECD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23"/>
            <a:stretch/>
          </p:blipFill>
          <p:spPr>
            <a:xfrm rot="5400000" flipV="1">
              <a:off x="7716906" y="3825748"/>
              <a:ext cx="436284" cy="3779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124A12-984A-4F27-B86A-1132EC66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23"/>
            <a:stretch/>
          </p:blipFill>
          <p:spPr>
            <a:xfrm rot="5400000" flipV="1">
              <a:off x="8750667" y="3825748"/>
              <a:ext cx="436284" cy="3779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F7B725-0F76-466C-ABF6-0C7C83033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23"/>
            <a:stretch/>
          </p:blipFill>
          <p:spPr>
            <a:xfrm rot="5400000" flipV="1">
              <a:off x="9867623" y="3825748"/>
              <a:ext cx="436284" cy="3779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8D6279-CC37-4471-867D-A2314483F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23"/>
            <a:stretch/>
          </p:blipFill>
          <p:spPr>
            <a:xfrm rot="5400000" flipH="1" flipV="1">
              <a:off x="7716906" y="5478226"/>
              <a:ext cx="436284" cy="37795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1F41D3-0328-4EC4-A916-D28946CE3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23"/>
            <a:stretch/>
          </p:blipFill>
          <p:spPr>
            <a:xfrm rot="5400000" flipH="1" flipV="1">
              <a:off x="8750666" y="5492092"/>
              <a:ext cx="436284" cy="37795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0F6AC2-C0A7-4BD3-987A-5E7BC518A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123"/>
            <a:stretch/>
          </p:blipFill>
          <p:spPr>
            <a:xfrm rot="5400000" flipH="1" flipV="1">
              <a:off x="9867623" y="5478226"/>
              <a:ext cx="436284" cy="377959"/>
            </a:xfrm>
            <a:prstGeom prst="rect">
              <a:avLst/>
            </a:prstGeom>
          </p:spPr>
        </p:pic>
      </p:grpSp>
      <p:pic>
        <p:nvPicPr>
          <p:cNvPr id="27" name="Picture 26" descr="A picture containing light, gear&#10;&#10;Description automatically generated">
            <a:extLst>
              <a:ext uri="{FF2B5EF4-FFF2-40B4-BE49-F238E27FC236}">
                <a16:creationId xmlns:a16="http://schemas.microsoft.com/office/drawing/2014/main" id="{5DAA6F0B-20AC-4772-A43E-697B6FA461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0968" r="17839" b="17376"/>
          <a:stretch/>
        </p:blipFill>
        <p:spPr>
          <a:xfrm rot="20894372">
            <a:off x="6698146" y="4136806"/>
            <a:ext cx="2806936" cy="17346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39CA2E2-8B8C-4CF0-B499-E055108505D8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29" name="Picture 28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2E2DB8E3-4AB1-460F-A05A-AF6893A4A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30" name="Picture 29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05407AE-435C-4B26-ABE4-6C92CD921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571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6.25mm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4DD74-8603-46B5-B7F8-4561A9B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96022"/>
            <a:ext cx="10515600" cy="4953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Superior Anchor Driver Interface Geometry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X-Spline™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Exceptional performance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High torque capability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Reliable insertion even in hard bone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2 x Torsional efficiency vs. traditional hex design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9CA2E2-8B8C-4CF0-B499-E055108505D8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29" name="Picture 28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2E2DB8E3-4AB1-460F-A05A-AF6893A4A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30" name="Picture 29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05407AE-435C-4B26-ABE4-6C92CD921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F4324DF-638D-4C1D-AC88-434E15DD6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41" t="33170" r="35099" b="47040"/>
          <a:stretch/>
        </p:blipFill>
        <p:spPr>
          <a:xfrm>
            <a:off x="8609542" y="4309450"/>
            <a:ext cx="1365025" cy="1361651"/>
          </a:xfrm>
          <a:prstGeom prst="ellipse">
            <a:avLst/>
          </a:prstGeom>
          <a:noFill/>
          <a:ln w="38100">
            <a:solidFill>
              <a:srgbClr val="1EA0CA"/>
            </a:solidFill>
          </a:ln>
        </p:spPr>
      </p:pic>
      <p:pic>
        <p:nvPicPr>
          <p:cNvPr id="31" name="Picture 30" descr="A picture containing light, gear&#10;&#10;Description automatically generated">
            <a:extLst>
              <a:ext uri="{FF2B5EF4-FFF2-40B4-BE49-F238E27FC236}">
                <a16:creationId xmlns:a16="http://schemas.microsoft.com/office/drawing/2014/main" id="{2830D615-00EF-484A-A9AC-7A4FC53655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46560" r="56215" b="22114"/>
          <a:stretch/>
        </p:blipFill>
        <p:spPr>
          <a:xfrm>
            <a:off x="7047854" y="4309451"/>
            <a:ext cx="1363639" cy="1361651"/>
          </a:xfrm>
          <a:prstGeom prst="ellipse">
            <a:avLst/>
          </a:prstGeom>
          <a:noFill/>
          <a:ln w="38100">
            <a:solidFill>
              <a:srgbClr val="1EA0CA"/>
            </a:solidFill>
          </a:ln>
        </p:spPr>
      </p:pic>
      <p:pic>
        <p:nvPicPr>
          <p:cNvPr id="32" name="Picture 31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2B1464D7-6A95-4F27-940F-2D05136D99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42955" r="55148" b="17259"/>
          <a:stretch/>
        </p:blipFill>
        <p:spPr>
          <a:xfrm rot="10597889">
            <a:off x="10211450" y="4270851"/>
            <a:ext cx="1353889" cy="1361651"/>
          </a:xfrm>
          <a:prstGeom prst="ellipse">
            <a:avLst/>
          </a:prstGeom>
          <a:noFill/>
          <a:ln w="38100">
            <a:solidFill>
              <a:srgbClr val="1EA0CA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1A51968-2069-43DF-A75A-E73635A9237D}"/>
              </a:ext>
            </a:extLst>
          </p:cNvPr>
          <p:cNvGrpSpPr/>
          <p:nvPr/>
        </p:nvGrpSpPr>
        <p:grpSpPr>
          <a:xfrm>
            <a:off x="12885221" y="3074383"/>
            <a:ext cx="5006130" cy="2622259"/>
            <a:chOff x="6635295" y="1995956"/>
            <a:chExt cx="5006130" cy="26222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F15684-7A96-4720-BA2D-F753E26B868F}"/>
                </a:ext>
              </a:extLst>
            </p:cNvPr>
            <p:cNvGrpSpPr/>
            <p:nvPr/>
          </p:nvGrpSpPr>
          <p:grpSpPr>
            <a:xfrm>
              <a:off x="6635295" y="1995956"/>
              <a:ext cx="5006130" cy="2622259"/>
              <a:chOff x="4042618" y="2601055"/>
              <a:chExt cx="6200775" cy="3248025"/>
            </a:xfrm>
          </p:grpSpPr>
          <p:pic>
            <p:nvPicPr>
              <p:cNvPr id="36" name="Chart 2">
                <a:extLst>
                  <a:ext uri="{FF2B5EF4-FFF2-40B4-BE49-F238E27FC236}">
                    <a16:creationId xmlns:a16="http://schemas.microsoft.com/office/drawing/2014/main" id="{EB3E1B29-90AD-4506-8B82-0DE62FF81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618" y="2601055"/>
                <a:ext cx="6200775" cy="324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">
                <a:extLst>
                  <a:ext uri="{FF2B5EF4-FFF2-40B4-BE49-F238E27FC236}">
                    <a16:creationId xmlns:a16="http://schemas.microsoft.com/office/drawing/2014/main" id="{75736724-BA74-41BD-B9A8-B82B3668C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98" r="59512" b="33979"/>
              <a:stretch/>
            </p:blipFill>
            <p:spPr bwMode="auto">
              <a:xfrm>
                <a:off x="5404146" y="3118804"/>
                <a:ext cx="873319" cy="90074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">
                <a:extLst>
                  <a:ext uri="{FF2B5EF4-FFF2-40B4-BE49-F238E27FC236}">
                    <a16:creationId xmlns:a16="http://schemas.microsoft.com/office/drawing/2014/main" id="{3F6707CD-2889-463D-8B81-32797895AC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67" r="11221" b="33979"/>
              <a:stretch/>
            </p:blipFill>
            <p:spPr bwMode="auto">
              <a:xfrm>
                <a:off x="8582737" y="3118804"/>
                <a:ext cx="817882" cy="90074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949C06E-6DB0-4C2F-B3AF-D0148A97C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33" y="2245494"/>
              <a:ext cx="1058105" cy="206561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5CE61F3-415C-47DA-B871-8C93AB9947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57612" y="478762"/>
            <a:ext cx="2937254" cy="241335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E27E28-A203-4D95-8E4D-3EA85F6F6DC3}"/>
              </a:ext>
            </a:extLst>
          </p:cNvPr>
          <p:cNvGrpSpPr/>
          <p:nvPr/>
        </p:nvGrpSpPr>
        <p:grpSpPr>
          <a:xfrm>
            <a:off x="16272964" y="629633"/>
            <a:ext cx="2357583" cy="2209073"/>
            <a:chOff x="3799610" y="1376109"/>
            <a:chExt cx="2357583" cy="220907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F55DF20-866C-4D93-AE05-96C4B06FE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799610" y="1376109"/>
              <a:ext cx="2357583" cy="2209073"/>
            </a:xfrm>
            <a:prstGeom prst="rect">
              <a:avLst/>
            </a:prstGeom>
          </p:spPr>
        </p:pic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60DDE73-35CD-4493-A9A4-B36CA081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979" y="2397962"/>
              <a:ext cx="919018" cy="17940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C7B80CA-8ECC-4817-AB7E-9DAD8D7BAA77}"/>
              </a:ext>
            </a:extLst>
          </p:cNvPr>
          <p:cNvSpPr txBox="1"/>
          <p:nvPr/>
        </p:nvSpPr>
        <p:spPr>
          <a:xfrm>
            <a:off x="12840027" y="6228367"/>
            <a:ext cx="4980131" cy="1220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X-Spline Driver vs Traditional Hex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B0503020203020204" pitchFamily="34" charset="-78"/>
                <a:cs typeface="Avenir Book" panose="020B0503020203020204" pitchFamily="34" charset="-78"/>
              </a:rPr>
              <a:t>2 x torsional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B0503020203020204" pitchFamily="34" charset="-78"/>
                <a:cs typeface="Avenir Book" panose="020B0503020203020204" pitchFamily="34" charset="-78"/>
              </a:rPr>
              <a:t>46% reduction in total anchor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B0503020203020204" pitchFamily="34" charset="-78"/>
                <a:cs typeface="Avenir Book" panose="020B0503020203020204" pitchFamily="34" charset="-78"/>
              </a:rPr>
              <a:t>56% reduction in radial loading</a:t>
            </a:r>
          </a:p>
        </p:txBody>
      </p:sp>
    </p:spTree>
    <p:extLst>
      <p:ext uri="{BB962C8B-B14F-4D97-AF65-F5344CB8AC3E}">
        <p14:creationId xmlns:p14="http://schemas.microsoft.com/office/powerpoint/2010/main" val="2643641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9C53438-3C31-47AD-9834-6FD9E67D0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29982"/>
            <a:ext cx="10515600" cy="2637935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A0CA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Smart Thread Design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Buttress thread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Easy insertion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Improved pull-out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</a:rPr>
              <a:t>Fully threaded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</a:rPr>
              <a:t>Cortical and cancellous fixation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Strength</a:t>
            </a:r>
            <a:r>
              <a:rPr lang="en-US" sz="2200" dirty="0">
                <a:solidFill>
                  <a:prstClr val="black"/>
                </a:solidFill>
              </a:rPr>
              <a:t> and rigidity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4.75, 5.5, 6.25				Material: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8117DE-6C01-4A4F-86C3-85B02F482AC2}"/>
              </a:ext>
            </a:extLst>
          </p:cNvPr>
          <p:cNvGrpSpPr/>
          <p:nvPr/>
        </p:nvGrpSpPr>
        <p:grpSpPr>
          <a:xfrm>
            <a:off x="6682686" y="3450212"/>
            <a:ext cx="4682424" cy="2863425"/>
            <a:chOff x="7155126" y="3236852"/>
            <a:chExt cx="4682424" cy="28634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D55CA3-647E-45F9-8C27-95874CFC03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55126" y="3236852"/>
              <a:ext cx="4682424" cy="2863425"/>
              <a:chOff x="4773893" y="1377937"/>
              <a:chExt cx="7035425" cy="4302347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506EBF9-9E3F-46FD-ACC2-6B85F94B97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colorTemperature colorTemp="530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rcRect l="-20043" t="28915" r="49711" b="47296"/>
              <a:stretch/>
            </p:blipFill>
            <p:spPr>
              <a:xfrm>
                <a:off x="4773893" y="1769746"/>
                <a:ext cx="3911360" cy="391053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25AB817-B23F-4BA4-8E62-398B70102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2635" y="4313596"/>
                <a:ext cx="0" cy="7498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E985FC3-F2D6-480B-BAB9-7D8C9B1FEE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4612" y="2666760"/>
                <a:ext cx="0" cy="69810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8DAE91B1-9F3B-4841-A5A2-43156314E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2571" y="2545429"/>
                <a:ext cx="1400028" cy="131071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2000" b="1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24C86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Book" panose="02000503020000020003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b="0" dirty="0"/>
                  <a:t>Tailing edge resists pull out</a:t>
                </a:r>
              </a:p>
              <a:p>
                <a:pPr lvl="1" algn="ctr"/>
                <a:endParaRPr lang="en-US" sz="1400" dirty="0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953D9C2-8007-4B4C-8E18-D6E0F8E5FCFB}"/>
                  </a:ext>
                </a:extLst>
              </p:cNvPr>
              <p:cNvGrpSpPr/>
              <p:nvPr/>
            </p:nvGrpSpPr>
            <p:grpSpPr>
              <a:xfrm>
                <a:off x="6960768" y="1377937"/>
                <a:ext cx="4848550" cy="4257650"/>
                <a:chOff x="4018830" y="2105890"/>
                <a:chExt cx="4848550" cy="425765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4A7B11A-EEEB-4656-BEFC-C280A4E30D2C}"/>
                    </a:ext>
                  </a:extLst>
                </p:cNvPr>
                <p:cNvGrpSpPr/>
                <p:nvPr/>
              </p:nvGrpSpPr>
              <p:grpSpPr>
                <a:xfrm>
                  <a:off x="7139023" y="2105890"/>
                  <a:ext cx="1728357" cy="4257650"/>
                  <a:chOff x="4818743" y="533401"/>
                  <a:chExt cx="2490445" cy="6134986"/>
                </a:xfrm>
              </p:grpSpPr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0932A18B-F09E-4AC9-B3D4-C77A1C07FB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25000"/>
                            </a14:imgEffect>
                            <a14:imgEffect>
                              <a14:colorTemperature colorTemp="5300"/>
                            </a14:imgEffect>
                            <a14:imgEffect>
                              <a14:brightnessContrast bright="40000" contrast="-2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33629" y="533401"/>
                    <a:ext cx="2075559" cy="6134986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>
                    <a:extLst>
                      <a:ext uri="{FF2B5EF4-FFF2-40B4-BE49-F238E27FC236}">
                        <a16:creationId xmlns:a16="http://schemas.microsoft.com/office/drawing/2014/main" id="{FA0D0E16-05E5-4F53-83FE-40AF2A9588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25000"/>
                            </a14:imgEffect>
                            <a14:imgEffect>
                              <a14:colorTemperature colorTemp="5300"/>
                            </a14:imgEffect>
                            <a14:imgEffect>
                              <a14:brightnessContrast bright="40000" contrast="-20000"/>
                            </a14:imgEffect>
                          </a14:imgLayer>
                        </a14:imgProps>
                      </a:ext>
                    </a:extLst>
                  </a:blip>
                  <a:srcRect l="-20043" t="28915" r="49711" b="47296"/>
                  <a:stretch/>
                </p:blipFill>
                <p:spPr>
                  <a:xfrm>
                    <a:off x="4818743" y="2308645"/>
                    <a:ext cx="1459781" cy="1459474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8F38818-70E1-43E8-94F1-F563B3F6C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18830" y="2497699"/>
                  <a:ext cx="3644125" cy="8228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9C4805C-6C91-453F-B526-9A9846862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12343" y="4202439"/>
                  <a:ext cx="3008792" cy="17728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1C573AD-F56C-42F6-9F10-0A33C21C3B35}"/>
                  </a:ext>
                </a:extLst>
              </p:cNvPr>
              <p:cNvCxnSpPr/>
              <p:nvPr/>
            </p:nvCxnSpPr>
            <p:spPr>
              <a:xfrm flipH="1" flipV="1">
                <a:off x="6136958" y="3937901"/>
                <a:ext cx="494852" cy="430305"/>
              </a:xfrm>
              <a:prstGeom prst="line">
                <a:avLst/>
              </a:prstGeom>
              <a:ln w="28575">
                <a:solidFill>
                  <a:srgbClr val="3F9E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EA6FA20-E04D-40FA-A64B-2C42592A30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8295" y="3420166"/>
                <a:ext cx="525031" cy="119900"/>
              </a:xfrm>
              <a:prstGeom prst="line">
                <a:avLst/>
              </a:prstGeom>
              <a:ln w="28575">
                <a:solidFill>
                  <a:srgbClr val="3F9E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811F4747-E999-4943-8F08-1A35BE0FF344}"/>
                </a:ext>
              </a:extLst>
            </p:cNvPr>
            <p:cNvSpPr txBox="1">
              <a:spLocks/>
            </p:cNvSpPr>
            <p:nvPr/>
          </p:nvSpPr>
          <p:spPr>
            <a:xfrm>
              <a:off x="7386852" y="5046677"/>
              <a:ext cx="999420" cy="8068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24C86"/>
                </a:buClr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Book" panose="02000503020000020003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500" b="0" dirty="0"/>
                <a:t>Leading edge facilitates insertion</a:t>
              </a:r>
            </a:p>
            <a:p>
              <a:pPr lvl="1" algn="ctr">
                <a:lnSpc>
                  <a:spcPct val="110000"/>
                </a:lnSpc>
              </a:pPr>
              <a:endParaRPr lang="en-US" sz="160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7952F9-A79B-4149-ACC2-AE878001D7A1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2" y="1852849"/>
            <a:ext cx="10515598" cy="1685432"/>
            <a:chOff x="838202" y="1700449"/>
            <a:chExt cx="10515598" cy="1685432"/>
          </a:xfrm>
        </p:grpSpPr>
        <p:pic>
          <p:nvPicPr>
            <p:cNvPr id="58" name="Picture 57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A620A9D9-2360-4615-AFA4-F6C344B68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8202" y="1700449"/>
              <a:ext cx="10515598" cy="1685431"/>
            </a:xfrm>
            <a:prstGeom prst="rect">
              <a:avLst/>
            </a:prstGeom>
          </p:spPr>
        </p:pic>
        <p:pic>
          <p:nvPicPr>
            <p:cNvPr id="59" name="Picture 58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622727C-3441-4184-919E-DA697FE96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64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2D62CBA-606C-4014-98F9-E2ABA37A63DA}"/>
              </a:ext>
            </a:extLst>
          </p:cNvPr>
          <p:cNvSpPr txBox="1">
            <a:spLocks/>
          </p:cNvSpPr>
          <p:nvPr/>
        </p:nvSpPr>
        <p:spPr>
          <a:xfrm>
            <a:off x="1917470" y="3775664"/>
            <a:ext cx="3740587" cy="542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Stable Tip</a:t>
            </a:r>
            <a:r>
              <a:rPr lang="en-US" sz="1300" dirty="0"/>
              <a:t> for reproducible tensioning</a:t>
            </a:r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A9D331-F767-44B0-850F-16C1389A5A3B}"/>
              </a:ext>
            </a:extLst>
          </p:cNvPr>
          <p:cNvGrpSpPr/>
          <p:nvPr/>
        </p:nvGrpSpPr>
        <p:grpSpPr>
          <a:xfrm>
            <a:off x="4677723" y="4389824"/>
            <a:ext cx="1939569" cy="1934775"/>
            <a:chOff x="5320525" y="1688325"/>
            <a:chExt cx="2657367" cy="26507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D4AEE-C180-4198-A5E5-4786D9F68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1" t="33170" r="35099" b="47040"/>
            <a:stretch/>
          </p:blipFill>
          <p:spPr>
            <a:xfrm>
              <a:off x="5320525" y="1688325"/>
              <a:ext cx="2657367" cy="2650798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54D7EA-11F5-48B0-ADC3-AC71D26E2744}"/>
                </a:ext>
              </a:extLst>
            </p:cNvPr>
            <p:cNvSpPr txBox="1"/>
            <p:nvPr/>
          </p:nvSpPr>
          <p:spPr>
            <a:xfrm rot="20399972">
              <a:off x="5497342" y="2645998"/>
              <a:ext cx="1600464" cy="4216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venir Book" panose="020B0503020203020204" pitchFamily="34" charset="-78"/>
                  <a:cs typeface="Avenir Book" panose="020B0503020203020204" pitchFamily="34" charset="-78"/>
                </a:rPr>
                <a:t>X-Spline™</a:t>
              </a:r>
            </a:p>
          </p:txBody>
        </p:sp>
      </p:grp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DBF8F1-D1F5-4CAA-A0A8-6DF40B5B3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7" r="48" b="36285"/>
          <a:stretch/>
        </p:blipFill>
        <p:spPr>
          <a:xfrm>
            <a:off x="-226923" y="2045044"/>
            <a:ext cx="12418923" cy="18463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C3806D2-F632-4B52-981D-764ECB68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961" y="5303937"/>
            <a:ext cx="5678925" cy="55355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1800" dirty="0"/>
              <a:t>Unique </a:t>
            </a:r>
            <a:r>
              <a:rPr lang="en-US" sz="1800" u="sng" dirty="0"/>
              <a:t>X-Spline Drive Geometry</a:t>
            </a:r>
            <a:r>
              <a:rPr lang="en-US" sz="1800" dirty="0"/>
              <a:t> for maximal torsional efficiency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2390A8-FDE6-443A-80EE-FA432C50D5C8}"/>
              </a:ext>
            </a:extLst>
          </p:cNvPr>
          <p:cNvCxnSpPr>
            <a:cxnSpLocks/>
          </p:cNvCxnSpPr>
          <p:nvPr/>
        </p:nvCxnSpPr>
        <p:spPr>
          <a:xfrm flipV="1">
            <a:off x="1356290" y="3093440"/>
            <a:ext cx="0" cy="164341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1B9BD2-B042-4D34-889E-01801B0200AD}"/>
              </a:ext>
            </a:extLst>
          </p:cNvPr>
          <p:cNvCxnSpPr>
            <a:cxnSpLocks/>
          </p:cNvCxnSpPr>
          <p:nvPr/>
        </p:nvCxnSpPr>
        <p:spPr>
          <a:xfrm flipV="1">
            <a:off x="2350099" y="3241329"/>
            <a:ext cx="0" cy="74892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A4B59B-DEC2-4885-A328-520F128EF8B3}"/>
              </a:ext>
            </a:extLst>
          </p:cNvPr>
          <p:cNvSpPr txBox="1">
            <a:spLocks/>
          </p:cNvSpPr>
          <p:nvPr/>
        </p:nvSpPr>
        <p:spPr>
          <a:xfrm>
            <a:off x="935293" y="4531209"/>
            <a:ext cx="3820588" cy="502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Abundant Tape</a:t>
            </a:r>
            <a:r>
              <a:rPr lang="en-US" sz="1300" dirty="0"/>
              <a:t> Holding Capacity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8ED0D24-87EA-46EF-879F-74B42DDB126E}"/>
              </a:ext>
            </a:extLst>
          </p:cNvPr>
          <p:cNvSpPr txBox="1">
            <a:spLocks/>
          </p:cNvSpPr>
          <p:nvPr/>
        </p:nvSpPr>
        <p:spPr>
          <a:xfrm>
            <a:off x="1504683" y="1287748"/>
            <a:ext cx="3467222" cy="568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More</a:t>
            </a:r>
            <a:r>
              <a:rPr lang="en-US" sz="1300" dirty="0"/>
              <a:t> Sliding Suture/Tape </a:t>
            </a:r>
            <a:r>
              <a:rPr lang="en-US" sz="1300" u="sng" dirty="0"/>
              <a:t>Options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E5ABDD3-6870-454E-8C45-69F4F0F7612B}"/>
              </a:ext>
            </a:extLst>
          </p:cNvPr>
          <p:cNvSpPr txBox="1">
            <a:spLocks/>
          </p:cNvSpPr>
          <p:nvPr/>
        </p:nvSpPr>
        <p:spPr>
          <a:xfrm>
            <a:off x="7054717" y="1268534"/>
            <a:ext cx="3566368" cy="495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Easy-In Double Start</a:t>
            </a:r>
            <a:r>
              <a:rPr lang="en-US" sz="1300" dirty="0"/>
              <a:t> Thread Design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269764B-328E-4634-8F3E-3BE6D88BB4EA}"/>
              </a:ext>
            </a:extLst>
          </p:cNvPr>
          <p:cNvSpPr txBox="1">
            <a:spLocks/>
          </p:cNvSpPr>
          <p:nvPr/>
        </p:nvSpPr>
        <p:spPr>
          <a:xfrm>
            <a:off x="7380630" y="4523592"/>
            <a:ext cx="3537270" cy="7111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Maximally Fenestrated</a:t>
            </a:r>
            <a:r>
              <a:rPr lang="en-US" sz="1300" dirty="0"/>
              <a:t> on 4 sides for marrow flow and bony ingrowth</a:t>
            </a:r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B114CCB-E89A-4DDD-9D59-800A1293F40A}"/>
              </a:ext>
            </a:extLst>
          </p:cNvPr>
          <p:cNvSpPr txBox="1">
            <a:spLocks/>
          </p:cNvSpPr>
          <p:nvPr/>
        </p:nvSpPr>
        <p:spPr>
          <a:xfrm>
            <a:off x="8428223" y="3743009"/>
            <a:ext cx="3105685" cy="7727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400" u="sng" dirty="0"/>
              <a:t>Smart Buttress</a:t>
            </a:r>
            <a:r>
              <a:rPr lang="en-US" sz="1400" dirty="0"/>
              <a:t> threads for easy insertion and improved pull out</a:t>
            </a:r>
          </a:p>
          <a:p>
            <a:pPr>
              <a:lnSpc>
                <a:spcPct val="150000"/>
              </a:lnSpc>
            </a:pPr>
            <a:endParaRPr lang="en-US" sz="110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AC5C8C6-2AAB-455E-9959-AAEEC703D5D9}"/>
              </a:ext>
            </a:extLst>
          </p:cNvPr>
          <p:cNvSpPr txBox="1">
            <a:spLocks/>
          </p:cNvSpPr>
          <p:nvPr/>
        </p:nvSpPr>
        <p:spPr>
          <a:xfrm>
            <a:off x="7902382" y="1623366"/>
            <a:ext cx="3872714" cy="602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Double Helix </a:t>
            </a:r>
            <a:r>
              <a:rPr lang="en-US" sz="1300" dirty="0"/>
              <a:t>Threads for fast insertion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37CE5D8-2805-46BD-B5CF-E297260BB5C4}"/>
              </a:ext>
            </a:extLst>
          </p:cNvPr>
          <p:cNvCxnSpPr>
            <a:cxnSpLocks/>
          </p:cNvCxnSpPr>
          <p:nvPr/>
        </p:nvCxnSpPr>
        <p:spPr>
          <a:xfrm>
            <a:off x="1875573" y="1506023"/>
            <a:ext cx="0" cy="138808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F2E275A-45B2-4DCB-A0D4-C8DFD178AF9A}"/>
              </a:ext>
            </a:extLst>
          </p:cNvPr>
          <p:cNvCxnSpPr>
            <a:cxnSpLocks/>
          </p:cNvCxnSpPr>
          <p:nvPr/>
        </p:nvCxnSpPr>
        <p:spPr>
          <a:xfrm>
            <a:off x="7453651" y="1506023"/>
            <a:ext cx="0" cy="158741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29AB2F-6F97-4171-809E-6C8885FB9682}"/>
              </a:ext>
            </a:extLst>
          </p:cNvPr>
          <p:cNvCxnSpPr>
            <a:cxnSpLocks/>
          </p:cNvCxnSpPr>
          <p:nvPr/>
        </p:nvCxnSpPr>
        <p:spPr>
          <a:xfrm flipV="1">
            <a:off x="7767401" y="3326876"/>
            <a:ext cx="0" cy="139256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EE0CFEC-7400-4152-82BD-CC9B30443C86}"/>
              </a:ext>
            </a:extLst>
          </p:cNvPr>
          <p:cNvCxnSpPr>
            <a:cxnSpLocks/>
          </p:cNvCxnSpPr>
          <p:nvPr/>
        </p:nvCxnSpPr>
        <p:spPr>
          <a:xfrm flipH="1">
            <a:off x="6119948" y="5481499"/>
            <a:ext cx="1075608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4E75F4F-153B-4D2E-B61F-29ABC153BE8E}"/>
              </a:ext>
            </a:extLst>
          </p:cNvPr>
          <p:cNvCxnSpPr>
            <a:cxnSpLocks/>
          </p:cNvCxnSpPr>
          <p:nvPr/>
        </p:nvCxnSpPr>
        <p:spPr>
          <a:xfrm>
            <a:off x="8323157" y="1815104"/>
            <a:ext cx="0" cy="52467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C45FA63-F197-4B1A-81AD-AD4206ED331C}"/>
              </a:ext>
            </a:extLst>
          </p:cNvPr>
          <p:cNvCxnSpPr>
            <a:cxnSpLocks/>
          </p:cNvCxnSpPr>
          <p:nvPr/>
        </p:nvCxnSpPr>
        <p:spPr>
          <a:xfrm>
            <a:off x="8801962" y="3326876"/>
            <a:ext cx="0" cy="66337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B1E9609-158C-4659-978E-B8C381617A38}"/>
              </a:ext>
            </a:extLst>
          </p:cNvPr>
          <p:cNvCxnSpPr>
            <a:cxnSpLocks/>
          </p:cNvCxnSpPr>
          <p:nvPr/>
        </p:nvCxnSpPr>
        <p:spPr>
          <a:xfrm>
            <a:off x="6119947" y="2894110"/>
            <a:ext cx="1" cy="258738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44EE237-483B-4806-8B15-2064715D81A5}"/>
              </a:ext>
            </a:extLst>
          </p:cNvPr>
          <p:cNvCxnSpPr>
            <a:cxnSpLocks/>
          </p:cNvCxnSpPr>
          <p:nvPr/>
        </p:nvCxnSpPr>
        <p:spPr>
          <a:xfrm flipV="1">
            <a:off x="819734" y="3241329"/>
            <a:ext cx="0" cy="195529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95AE4ADA-CEB6-4126-9BFF-002CD1DB0438}"/>
              </a:ext>
            </a:extLst>
          </p:cNvPr>
          <p:cNvSpPr txBox="1">
            <a:spLocks/>
          </p:cNvSpPr>
          <p:nvPr/>
        </p:nvSpPr>
        <p:spPr>
          <a:xfrm>
            <a:off x="375599" y="4993967"/>
            <a:ext cx="3820588" cy="502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en-US" sz="1300" u="sng" dirty="0"/>
              <a:t>Tapered Tip</a:t>
            </a:r>
            <a:r>
              <a:rPr lang="en-US" sz="1300" dirty="0"/>
              <a:t> for easy placement</a:t>
            </a:r>
          </a:p>
        </p:txBody>
      </p:sp>
      <p:pic>
        <p:nvPicPr>
          <p:cNvPr id="26" name="Picture 25" descr="A picture containing tool&#10;&#10;Description automatically generated">
            <a:extLst>
              <a:ext uri="{FF2B5EF4-FFF2-40B4-BE49-F238E27FC236}">
                <a16:creationId xmlns:a16="http://schemas.microsoft.com/office/drawing/2014/main" id="{059FAC29-C887-4F5F-8DC7-0EE661A1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1" b="34604"/>
          <a:stretch/>
        </p:blipFill>
        <p:spPr>
          <a:xfrm>
            <a:off x="8353182" y="6007610"/>
            <a:ext cx="3398806" cy="63397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15F83D1-4FF0-4E3E-8BE8-D1269F1E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1"/>
            <a:ext cx="10515600" cy="625476"/>
          </a:xfrm>
        </p:spPr>
        <p:txBody>
          <a:bodyPr>
            <a:normAutofit/>
          </a:bodyPr>
          <a:lstStyle/>
          <a:p>
            <a:r>
              <a:rPr lang="en-GB" dirty="0"/>
              <a:t>X-Twist						knotless anchors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04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40D5-9091-40C4-9929-45A2083AC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sz="4000" dirty="0"/>
            </a:br>
            <a:r>
              <a:rPr lang="en-US" sz="4000" dirty="0"/>
              <a:t>Shoulder repair Continued</a:t>
            </a:r>
          </a:p>
        </p:txBody>
      </p:sp>
    </p:spTree>
    <p:extLst>
      <p:ext uri="{BB962C8B-B14F-4D97-AF65-F5344CB8AC3E}">
        <p14:creationId xmlns:p14="http://schemas.microsoft.com/office/powerpoint/2010/main" val="3385896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728E-1DA3-41C0-B481-D54C0896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Parcus braid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7289C2-2585-4BA3-A6A5-E074120F54DB}"/>
              </a:ext>
            </a:extLst>
          </p:cNvPr>
          <p:cNvSpPr txBox="1">
            <a:spLocks/>
          </p:cNvSpPr>
          <p:nvPr/>
        </p:nvSpPr>
        <p:spPr>
          <a:xfrm>
            <a:off x="838200" y="2627563"/>
            <a:ext cx="10515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0" dirty="0"/>
              <a:t>28 suture SKUs and growing</a:t>
            </a:r>
          </a:p>
          <a:p>
            <a:pPr eaLnBrk="1" hangingPunct="1"/>
            <a:r>
              <a:rPr lang="en-US" b="0" dirty="0"/>
              <a:t>High Picks Per Inch (PPI) = low friction</a:t>
            </a:r>
          </a:p>
          <a:p>
            <a:pPr eaLnBrk="1" hangingPunct="1"/>
            <a:r>
              <a:rPr lang="en-US" b="0" dirty="0"/>
              <a:t>Whipstitching grafts</a:t>
            </a:r>
          </a:p>
          <a:p>
            <a:pPr eaLnBrk="1" hangingPunct="1"/>
            <a:r>
              <a:rPr lang="en-US" b="0" dirty="0"/>
              <a:t>Pull-through sutures</a:t>
            </a:r>
          </a:p>
          <a:p>
            <a:pPr eaLnBrk="1" hangingPunct="1"/>
            <a:r>
              <a:rPr lang="en-US" b="0" dirty="0"/>
              <a:t>Traction sutures</a:t>
            </a:r>
          </a:p>
          <a:p>
            <a:pPr eaLnBrk="1" hangingPunct="1"/>
            <a:r>
              <a:rPr lang="en-US" b="0" dirty="0"/>
              <a:t>Knotless anchor repairs</a:t>
            </a:r>
          </a:p>
          <a:p>
            <a:pPr eaLnBrk="1" hangingPunct="1"/>
            <a:r>
              <a:rPr lang="en-US" b="0" dirty="0"/>
              <a:t>Suture augment (“Internal Brace”)</a:t>
            </a:r>
          </a:p>
          <a:p>
            <a:pPr eaLnBrk="1" hangingPunct="1"/>
            <a:r>
              <a:rPr lang="en-US" b="0" dirty="0"/>
              <a:t>Infinity Loop sutures and tapes</a:t>
            </a:r>
          </a:p>
          <a:p>
            <a:pPr eaLnBrk="1" hangingPunct="1"/>
            <a:r>
              <a:rPr lang="en-US" b="0" dirty="0"/>
              <a:t>Singles or Boxes (6/12)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76F67-FBF7-46EE-83F5-1207B2C82A7C}"/>
              </a:ext>
            </a:extLst>
          </p:cNvPr>
          <p:cNvSpPr txBox="1"/>
          <p:nvPr/>
        </p:nvSpPr>
        <p:spPr>
          <a:xfrm>
            <a:off x="838200" y="1500394"/>
            <a:ext cx="10232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Suture options: #1, #2, #5				Material: UHMWPE</a:t>
            </a:r>
          </a:p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Tape options: 1.6mm, 2mm</a:t>
            </a:r>
          </a:p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Needle options: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B0503020203020204" pitchFamily="34" charset="-78"/>
                <a:cs typeface="Avenir Book" panose="020B0503020203020204" pitchFamily="34" charset="-78"/>
              </a:rPr>
              <a:t>CE, MO-6, CCS, Straight </a:t>
            </a:r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		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pic>
        <p:nvPicPr>
          <p:cNvPr id="1026" name="Picture 2" descr="Parcus Braid Sutures">
            <a:extLst>
              <a:ext uri="{FF2B5EF4-FFF2-40B4-BE49-F238E27FC236}">
                <a16:creationId xmlns:a16="http://schemas.microsoft.com/office/drawing/2014/main" id="{5D8F3C5D-DE08-4358-9AA4-7BBB33E5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75" y="2249835"/>
            <a:ext cx="5648325" cy="307657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4DE2C7A-84FA-4178-B369-BA83E1405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75" y="5447005"/>
            <a:ext cx="1240243" cy="1190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F3EC4-578A-4BF4-B97A-EBC2151D5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327129" y="5928800"/>
            <a:ext cx="2787452" cy="79159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65CB89E-FEA0-41F6-99A6-BD7A413E1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7206" r="1580" b="25693"/>
          <a:stretch/>
        </p:blipFill>
        <p:spPr bwMode="auto">
          <a:xfrm>
            <a:off x="9742909" y="5470433"/>
            <a:ext cx="1745362" cy="413969"/>
          </a:xfrm>
          <a:prstGeom prst="rect">
            <a:avLst/>
          </a:prstGeom>
          <a:noFill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1154E53-DFF1-48C4-BC98-7F9285BE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34997" r="77640" b="57048"/>
          <a:stretch/>
        </p:blipFill>
        <p:spPr bwMode="auto">
          <a:xfrm rot="5400000">
            <a:off x="8429471" y="5928572"/>
            <a:ext cx="903300" cy="35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159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700E4-FDDE-465E-8DC0-82393488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arthroscopy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1E991-5436-4A27-ACD6-863A65E64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Complete system for shoulder arthroscopy</a:t>
            </a:r>
          </a:p>
          <a:p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Penetrating Grasper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Clever Hook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err="1"/>
              <a:t>Sixter</a:t>
            </a:r>
            <a:endParaRPr lang="en-GB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Suture Manipulator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Tissue Grasper with Ratchet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Forked Tissue Grasper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Tape Multi-Suture Cutter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Anika Sports Medicine Instruments</a:t>
            </a:r>
            <a:endParaRPr lang="en-GB" b="0" dirty="0"/>
          </a:p>
        </p:txBody>
      </p:sp>
      <p:pic>
        <p:nvPicPr>
          <p:cNvPr id="1030" name="Picture 1029" descr="A close-up of a cigarette&#10;&#10;Description automatically generated with low confidence">
            <a:extLst>
              <a:ext uri="{FF2B5EF4-FFF2-40B4-BE49-F238E27FC236}">
                <a16:creationId xmlns:a16="http://schemas.microsoft.com/office/drawing/2014/main" id="{D9EAF7A2-B07D-44A1-B5D8-186E3741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0939">
            <a:off x="5480636" y="4990116"/>
            <a:ext cx="2626034" cy="2303161"/>
          </a:xfrm>
          <a:prstGeom prst="rect">
            <a:avLst/>
          </a:prstGeom>
        </p:spPr>
      </p:pic>
      <p:pic>
        <p:nvPicPr>
          <p:cNvPr id="1032" name="Picture 1031" descr="A close-up of a feather&#10;&#10;Description automatically generated with low confidence">
            <a:extLst>
              <a:ext uri="{FF2B5EF4-FFF2-40B4-BE49-F238E27FC236}">
                <a16:creationId xmlns:a16="http://schemas.microsoft.com/office/drawing/2014/main" id="{8C7D79AE-944D-42B4-AD83-A0A786CCB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5426">
            <a:off x="6187529" y="4968263"/>
            <a:ext cx="2201383" cy="1874995"/>
          </a:xfrm>
          <a:prstGeom prst="rect">
            <a:avLst/>
          </a:prstGeom>
        </p:spPr>
      </p:pic>
      <p:pic>
        <p:nvPicPr>
          <p:cNvPr id="1035" name="Picture 1034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90E65D93-9AC7-4830-AEF2-3B0A60887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632">
            <a:off x="7179130" y="5093722"/>
            <a:ext cx="2129962" cy="1618771"/>
          </a:xfrm>
          <a:prstGeom prst="rect">
            <a:avLst/>
          </a:prstGeom>
        </p:spPr>
      </p:pic>
      <p:pic>
        <p:nvPicPr>
          <p:cNvPr id="1037" name="Picture 1036" descr="A close-up of a cigarette&#10;&#10;Description automatically generated with medium confidence">
            <a:extLst>
              <a:ext uri="{FF2B5EF4-FFF2-40B4-BE49-F238E27FC236}">
                <a16:creationId xmlns:a16="http://schemas.microsoft.com/office/drawing/2014/main" id="{7BEABF7A-B5F4-4EED-912B-E2570DBAB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1326">
            <a:off x="7563541" y="4942614"/>
            <a:ext cx="2475593" cy="1967913"/>
          </a:xfrm>
          <a:prstGeom prst="rect">
            <a:avLst/>
          </a:prstGeom>
        </p:spPr>
      </p:pic>
      <p:pic>
        <p:nvPicPr>
          <p:cNvPr id="1039" name="Picture 1038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6578A520-A158-4767-9793-3A2987CF7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9906">
            <a:off x="8405818" y="4975244"/>
            <a:ext cx="2567316" cy="1964838"/>
          </a:xfrm>
          <a:prstGeom prst="rect">
            <a:avLst/>
          </a:prstGeom>
        </p:spPr>
      </p:pic>
      <p:pic>
        <p:nvPicPr>
          <p:cNvPr id="1041" name="Picture 1040" descr="A picture containing text, tableware, fork&#10;&#10;Description automatically generated">
            <a:extLst>
              <a:ext uri="{FF2B5EF4-FFF2-40B4-BE49-F238E27FC236}">
                <a16:creationId xmlns:a16="http://schemas.microsoft.com/office/drawing/2014/main" id="{BEAE9C11-7C26-43AB-9A2A-0B6434149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847">
            <a:off x="9212405" y="4935887"/>
            <a:ext cx="2824437" cy="2143494"/>
          </a:xfrm>
          <a:prstGeom prst="rect">
            <a:avLst/>
          </a:prstGeom>
        </p:spPr>
      </p:pic>
      <p:pic>
        <p:nvPicPr>
          <p:cNvPr id="1043" name="Picture 1042" descr="A close-up of a sword&#10;&#10;Description automatically generated with medium confidence">
            <a:extLst>
              <a:ext uri="{FF2B5EF4-FFF2-40B4-BE49-F238E27FC236}">
                <a16:creationId xmlns:a16="http://schemas.microsoft.com/office/drawing/2014/main" id="{9B20CD58-FED5-40D8-B0E3-1C9A205154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0800">
            <a:off x="10406059" y="5015778"/>
            <a:ext cx="2381970" cy="1805140"/>
          </a:xfrm>
          <a:prstGeom prst="rect">
            <a:avLst/>
          </a:prstGeom>
        </p:spPr>
      </p:pic>
      <p:pic>
        <p:nvPicPr>
          <p:cNvPr id="1045" name="Picture 11" descr="Tag Medical">
            <a:extLst>
              <a:ext uri="{FF2B5EF4-FFF2-40B4-BE49-F238E27FC236}">
                <a16:creationId xmlns:a16="http://schemas.microsoft.com/office/drawing/2014/main" id="{887C1366-E4EB-40C6-A872-DA88B295E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15" y="1343517"/>
            <a:ext cx="923743" cy="102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848A871C-7E16-4E59-A5AD-9D73C7356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83" y="1669518"/>
            <a:ext cx="2195806" cy="507874"/>
          </a:xfrm>
          <a:prstGeom prst="rect">
            <a:avLst/>
          </a:prstGeom>
        </p:spPr>
      </p:pic>
      <p:pic>
        <p:nvPicPr>
          <p:cNvPr id="1049" name="Picture 1048">
            <a:extLst>
              <a:ext uri="{FF2B5EF4-FFF2-40B4-BE49-F238E27FC236}">
                <a16:creationId xmlns:a16="http://schemas.microsoft.com/office/drawing/2014/main" id="{97C57B05-17B7-49FB-BF15-FDC0C66013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1126" y="2756168"/>
            <a:ext cx="5086610" cy="1812295"/>
          </a:xfrm>
          <a:prstGeom prst="rect">
            <a:avLst/>
          </a:prstGeom>
        </p:spPr>
      </p:pic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6B65046-508E-4C2E-82AE-350CEAD6D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189" y="2177392"/>
            <a:ext cx="4237073" cy="28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43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81CA-2DEA-48B9-A70A-1FC9B569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PTS Passer</a:t>
            </a:r>
            <a:endParaRPr lang="en-US" dirty="0"/>
          </a:p>
        </p:txBody>
      </p:sp>
      <p:pic>
        <p:nvPicPr>
          <p:cNvPr id="5" name="Content Placeholder 4" descr="Text, email&#10;&#10;Description automatically generated">
            <a:extLst>
              <a:ext uri="{FF2B5EF4-FFF2-40B4-BE49-F238E27FC236}">
                <a16:creationId xmlns:a16="http://schemas.microsoft.com/office/drawing/2014/main" id="{358F43A3-61C4-4B20-AB86-5B6088FE7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42" y="1219832"/>
            <a:ext cx="3513276" cy="4572000"/>
          </a:xfrm>
        </p:spPr>
      </p:pic>
      <p:pic>
        <p:nvPicPr>
          <p:cNvPr id="9" name="Picture 8" descr="A close-up of a measuring device&#10;&#10;Description automatically generated with medium confidence">
            <a:extLst>
              <a:ext uri="{FF2B5EF4-FFF2-40B4-BE49-F238E27FC236}">
                <a16:creationId xmlns:a16="http://schemas.microsoft.com/office/drawing/2014/main" id="{0F1838D8-D540-4BBA-BB6B-C5ABE0580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7" b="93316" l="1139" r="99374">
                        <a14:foregroundMark x1="96811" y1="4412" x2="1082" y2="668"/>
                        <a14:foregroundMark x1="1082" y1="668" x2="114" y2="22594"/>
                        <a14:foregroundMark x1="114" y1="22594" x2="7802" y2="37567"/>
                        <a14:foregroundMark x1="43570" y1="44271" x2="51310" y2="45722"/>
                        <a14:foregroundMark x1="7802" y1="37567" x2="8791" y2="37752"/>
                        <a14:foregroundMark x1="51310" y1="45722" x2="55068" y2="66578"/>
                        <a14:foregroundMark x1="55068" y1="66578" x2="53986" y2="89572"/>
                        <a14:foregroundMark x1="53986" y1="89572" x2="63895" y2="97594"/>
                        <a14:foregroundMark x1="63895" y1="97594" x2="79214" y2="98663"/>
                        <a14:foregroundMark x1="79214" y1="98663" x2="88610" y2="95722"/>
                        <a14:foregroundMark x1="88610" y1="95722" x2="96697" y2="82086"/>
                        <a14:foregroundMark x1="96697" y1="82086" x2="99374" y2="13770"/>
                        <a14:foregroundMark x1="99374" y1="13770" x2="97096" y2="5080"/>
                        <a14:foregroundMark x1="72893" y1="45187" x2="72893" y2="45187"/>
                        <a14:foregroundMark x1="78588" y1="35160" x2="78588" y2="35160"/>
                        <a14:foregroundMark x1="68052" y1="50535" x2="68052" y2="50535"/>
                        <a14:foregroundMark x1="14522" y1="14439" x2="1139" y2="12433"/>
                        <a14:foregroundMark x1="74601" y1="66578" x2="74601" y2="66578"/>
                        <a14:foregroundMark x1="70330" y1="45856" x2="76025" y2="93316"/>
                        <a14:backgroundMark x1="1139" y1="39840" x2="41344" y2="41578"/>
                        <a14:backgroundMark x1="41344" y1="41578" x2="46811" y2="60695"/>
                        <a14:backgroundMark x1="46811" y1="60695" x2="50285" y2="86096"/>
                        <a14:backgroundMark x1="50285" y1="86096" x2="399" y2="33155"/>
                        <a14:backgroundMark x1="399" y1="33155" x2="1708" y2="4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60" y="3991253"/>
            <a:ext cx="5929198" cy="2525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CE792-A281-4848-9788-13787BDED8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7" b="98410" l="1594" r="98938">
                        <a14:foregroundMark x1="51110" y1="21167" x2="1992" y2="62544"/>
                        <a14:foregroundMark x1="62057" y1="41906" x2="34529" y2="92756"/>
                        <a14:foregroundMark x1="68911" y1="29245" x2="67349" y2="32130"/>
                        <a14:foregroundMark x1="69917" y1="27387" x2="69453" y2="28243"/>
                        <a14:foregroundMark x1="34529" y1="92756" x2="29482" y2="98410"/>
                        <a14:foregroundMark x1="68948" y1="41951" x2="32537" y2="91166"/>
                        <a14:foregroundMark x1="32537" y1="91166" x2="24834" y2="98410"/>
                        <a14:foregroundMark x1="81331" y1="51870" x2="73572" y2="81802"/>
                        <a14:foregroundMark x1="84475" y1="39739" x2="83699" y2="42731"/>
                        <a14:foregroundMark x1="92329" y1="48958" x2="93227" y2="50883"/>
                        <a14:foregroundMark x1="94973" y1="60337" x2="98938" y2="81802"/>
                        <a14:foregroundMark x1="94828" y1="59551" x2="94813" y2="59471"/>
                        <a14:foregroundMark x1="93227" y1="50883" x2="93656" y2="53206"/>
                        <a14:foregroundMark x1="38778" y1="19788" x2="38778" y2="19788"/>
                        <a14:foregroundMark x1="16069" y1="14311" x2="16069" y2="14311"/>
                        <a14:foregroundMark x1="10359" y1="30742" x2="6109" y2="53534"/>
                        <a14:foregroundMark x1="6109" y1="74912" x2="8234" y2="79152"/>
                        <a14:foregroundMark x1="13944" y1="17668" x2="47835" y2="14868"/>
                        <a14:foregroundMark x1="30013" y1="7951" x2="30013" y2="7951"/>
                        <a14:foregroundMark x1="75578" y1="11685" x2="68242" y2="11378"/>
                        <a14:foregroundMark x1="19655" y1="14841" x2="38911" y2="8657"/>
                        <a14:foregroundMark x1="38911" y1="8657" x2="44605" y2="8657"/>
                        <a14:foregroundMark x1="22709" y1="9364" x2="1992" y2="12898"/>
                        <a14:foregroundMark x1="12882" y1="10071" x2="43577" y2="6680"/>
                        <a14:foregroundMark x1="24834" y1="48763" x2="22709" y2="75618"/>
                        <a14:backgroundMark x1="45551" y1="3887" x2="58964" y2="29682"/>
                        <a14:backgroundMark x1="58964" y1="29682" x2="95352" y2="58834"/>
                        <a14:backgroundMark x1="95352" y1="58834" x2="98805" y2="30742"/>
                        <a14:backgroundMark x1="98805" y1="30742" x2="96149" y2="7420"/>
                        <a14:backgroundMark x1="96149" y1="7420" x2="46614" y2="4594"/>
                        <a14:backgroundMark x1="84462" y1="18375" x2="67198" y2="18905"/>
                        <a14:backgroundMark x1="67198" y1="18905" x2="79548" y2="34276"/>
                        <a14:backgroundMark x1="79548" y1="34276" x2="80345" y2="34276"/>
                        <a14:backgroundMark x1="83931" y1="21201" x2="87649" y2="41166"/>
                        <a14:backgroundMark x1="58566" y1="10777" x2="77689" y2="19965"/>
                        <a14:backgroundMark x1="77689" y1="19965" x2="78752" y2="21201"/>
                        <a14:backgroundMark x1="52324" y1="10777" x2="68924" y2="15018"/>
                        <a14:backgroundMark x1="68924" y1="15018" x2="80876" y2="23852"/>
                        <a14:backgroundMark x1="48738" y1="4594" x2="98938" y2="32509"/>
                        <a14:backgroundMark x1="98938" y1="32509" x2="79947" y2="28092"/>
                        <a14:backgroundMark x1="79947" y1="28092" x2="62417" y2="40989"/>
                        <a14:backgroundMark x1="62417" y1="40989" x2="51527" y2="21025"/>
                        <a14:backgroundMark x1="51527" y1="21025" x2="73572" y2="4770"/>
                        <a14:backgroundMark x1="73572" y1="4770" x2="90305" y2="10424"/>
                        <a14:backgroundMark x1="90305" y1="10424" x2="73971" y2="5124"/>
                        <a14:backgroundMark x1="73971" y1="5124" x2="92696" y2="25618"/>
                        <a14:backgroundMark x1="92696" y1="25618" x2="90305" y2="48587"/>
                        <a14:backgroundMark x1="90305" y1="48587" x2="74369" y2="40989"/>
                        <a14:backgroundMark x1="74369" y1="40989" x2="64940" y2="18728"/>
                        <a14:backgroundMark x1="64940" y1="18728" x2="81806" y2="23675"/>
                        <a14:backgroundMark x1="81806" y1="23675" x2="80345" y2="12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54"/>
          <a:stretch/>
        </p:blipFill>
        <p:spPr>
          <a:xfrm>
            <a:off x="638398" y="3936389"/>
            <a:ext cx="2260675" cy="21661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AA003A-0AD0-4A4D-A678-87EA25125143}"/>
              </a:ext>
            </a:extLst>
          </p:cNvPr>
          <p:cNvSpPr txBox="1">
            <a:spLocks/>
          </p:cNvSpPr>
          <p:nvPr/>
        </p:nvSpPr>
        <p:spPr>
          <a:xfrm>
            <a:off x="838200" y="1449070"/>
            <a:ext cx="10515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sz="1800" dirty="0"/>
              <a:t>Parcus Tape &amp; Suture Passer</a:t>
            </a:r>
          </a:p>
          <a:p>
            <a:pPr eaLnBrk="1" hangingPunct="1"/>
            <a:r>
              <a:rPr lang="en-GB" sz="1800" b="0" dirty="0"/>
              <a:t>Reliable passer able to pass through thick cuff tissue</a:t>
            </a:r>
          </a:p>
          <a:p>
            <a:pPr eaLnBrk="1" hangingPunct="1"/>
            <a:r>
              <a:rPr lang="en-GB" sz="1800" b="0" dirty="0"/>
              <a:t>Easy to use with side loading design</a:t>
            </a:r>
          </a:p>
          <a:p>
            <a:pPr eaLnBrk="1" hangingPunct="1"/>
            <a:r>
              <a:rPr lang="en-GB" sz="1800" b="0" dirty="0"/>
              <a:t>Active window, trap door</a:t>
            </a:r>
          </a:p>
          <a:p>
            <a:pPr eaLnBrk="1" hangingPunct="1"/>
            <a:r>
              <a:rPr lang="en-GB" sz="1800" b="0" dirty="0"/>
              <a:t>Able to fit down 6.5mm cannula</a:t>
            </a:r>
          </a:p>
          <a:p>
            <a:pPr eaLnBrk="1" hangingPunct="1"/>
            <a:r>
              <a:rPr lang="en-GB" sz="1800" b="0" dirty="0"/>
              <a:t>Ratchet and non-ratchet handles available</a:t>
            </a:r>
          </a:p>
          <a:p>
            <a:pPr eaLnBrk="1" hangingPunct="1"/>
            <a:r>
              <a:rPr lang="en-GB" sz="1800" b="0" dirty="0"/>
              <a:t>Single use disposable needle</a:t>
            </a:r>
          </a:p>
          <a:p>
            <a:pPr eaLnBrk="1" hangingPunct="1"/>
            <a:endParaRPr lang="en-GB" sz="1800" b="0" dirty="0"/>
          </a:p>
          <a:p>
            <a:pPr eaLnBrk="1" hangingPunct="1"/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809536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40D5-9091-40C4-9929-45A2083AC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sz="4000" dirty="0"/>
            </a:br>
            <a:r>
              <a:rPr lang="en-US" sz="4000" dirty="0"/>
              <a:t>Biceps repair</a:t>
            </a:r>
          </a:p>
        </p:txBody>
      </p:sp>
    </p:spTree>
    <p:extLst>
      <p:ext uri="{BB962C8B-B14F-4D97-AF65-F5344CB8AC3E}">
        <p14:creationId xmlns:p14="http://schemas.microsoft.com/office/powerpoint/2010/main" val="306048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row&#10;&#10;Description automatically generated">
            <a:extLst>
              <a:ext uri="{FF2B5EF4-FFF2-40B4-BE49-F238E27FC236}">
                <a16:creationId xmlns:a16="http://schemas.microsoft.com/office/drawing/2014/main" id="{F36197A4-E808-7C7E-B9D0-185FCEC8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34" y="4611501"/>
            <a:ext cx="7008203" cy="2000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D3F15-EB63-7622-7E82-0684D958D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34150" r="20241" b="35313"/>
          <a:stretch/>
        </p:blipFill>
        <p:spPr>
          <a:xfrm rot="10740000">
            <a:off x="10557033" y="1595077"/>
            <a:ext cx="1887202" cy="738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9D033-D454-5BC4-DDD9-1E2C8631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Biceps Repair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01CD7-4E8C-457E-BEDF-08A27E287749}"/>
              </a:ext>
            </a:extLst>
          </p:cNvPr>
          <p:cNvSpPr txBox="1"/>
          <p:nvPr/>
        </p:nvSpPr>
        <p:spPr>
          <a:xfrm>
            <a:off x="869455" y="1781089"/>
            <a:ext cx="239596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SLiK Fix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8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4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 err="1">
                <a:latin typeface="Avenir Book" panose="020B0503020203020204" pitchFamily="34" charset="-78"/>
                <a:cs typeface="Avenir Book" panose="020B0503020203020204" pitchFamily="34" charset="-78"/>
              </a:rPr>
              <a:t>Actiflip</a:t>
            </a:r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 Cinch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2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 err="1">
                <a:latin typeface="Avenir Book" panose="020B0503020203020204" pitchFamily="34" charset="-78"/>
                <a:cs typeface="Avenir Book" panose="020B0503020203020204" pitchFamily="34" charset="-78"/>
              </a:rPr>
              <a:t>Actiflip</a:t>
            </a:r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 Whip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A89C1-2023-6BEA-5122-ACDC4F894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22687" r="4192" b="25761"/>
          <a:stretch/>
        </p:blipFill>
        <p:spPr>
          <a:xfrm>
            <a:off x="3149904" y="1529902"/>
            <a:ext cx="6563889" cy="860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86209-C498-719B-9242-58EDB5869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64400" y="2481000"/>
            <a:ext cx="6994107" cy="28105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D24DF6-C9CC-ABF0-E36D-EE071C158B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r="-7120" b="25687"/>
          <a:stretch/>
        </p:blipFill>
        <p:spPr>
          <a:xfrm rot="16200000">
            <a:off x="10460415" y="3338594"/>
            <a:ext cx="1732906" cy="173026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Picture 25" descr="A picture containing sitting&#10;&#10;Description automatically generated">
            <a:extLst>
              <a:ext uri="{FF2B5EF4-FFF2-40B4-BE49-F238E27FC236}">
                <a16:creationId xmlns:a16="http://schemas.microsoft.com/office/drawing/2014/main" id="{4261463B-D78C-8DAE-538F-D9B80D5EEC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17257" b="22944"/>
          <a:stretch/>
        </p:blipFill>
        <p:spPr>
          <a:xfrm>
            <a:off x="3186557" y="3397923"/>
            <a:ext cx="6881410" cy="9166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D48CBE-E8D2-E47C-07E2-196535EE11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35395" r="12589" b="41062"/>
          <a:stretch/>
        </p:blipFill>
        <p:spPr>
          <a:xfrm rot="10800000">
            <a:off x="10613248" y="5584268"/>
            <a:ext cx="1730264" cy="2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7F47-18F7-9114-3495-36BA1A47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VÍt</a:t>
            </a:r>
            <a:r>
              <a:rPr lang="en-GB" dirty="0"/>
              <a:t> neo - Shoulder Anchors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913D-1B4B-1096-6CEC-EB4BB9543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Wide variety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thươcnsg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1,8mm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6,5mm - Sizes ranging from 1.8mm up to 6.5mm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Knotted, knotless, hybrid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1,6mm,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2mm  - #2 suture, 1.6mm suture tape, 2mm suture tape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Titanium</a:t>
            </a:r>
          </a:p>
          <a:p>
            <a:pPr marL="10287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PEEK</a:t>
            </a:r>
          </a:p>
          <a:p>
            <a:pPr marL="10287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PEEK CF</a:t>
            </a:r>
          </a:p>
          <a:p>
            <a:pPr marL="10287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Biocomposite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328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SLIK FIX						Biceps tenodesis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7, 8, 9mm x 15mm			Material: PEEK CF &amp; PEEK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4DD74-8603-46B5-B7F8-4561A9B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9782"/>
            <a:ext cx="10515600" cy="4953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Proximal biceps tenodesis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Supra-pectoral or sub-pectoral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Activation button </a:t>
            </a:r>
            <a:r>
              <a:rPr lang="en-US" sz="2000" dirty="0"/>
              <a:t>allows for one-handed operation and insertion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7F30"/>
                </a:solidFill>
              </a:rPr>
              <a:t>Suture retention tip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7F30"/>
                </a:solidFill>
              </a:rPr>
              <a:t>tendon washer </a:t>
            </a:r>
            <a:r>
              <a:rPr lang="en-US" sz="2000" dirty="0"/>
              <a:t>control suture and protect graft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Time saving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Designed to advance tendon in socket prior to compression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PEEK CF material</a:t>
            </a:r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1BA82-6054-473E-885C-52B613660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34150" r="20241" b="35313"/>
          <a:stretch/>
        </p:blipFill>
        <p:spPr>
          <a:xfrm rot="16200000">
            <a:off x="9302932" y="4398214"/>
            <a:ext cx="3535680" cy="1383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3CDE8-7F7D-4FE1-9C50-EC97DCDD9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22687" r="3443" b="25761"/>
          <a:stretch/>
        </p:blipFill>
        <p:spPr>
          <a:xfrm>
            <a:off x="838200" y="2033393"/>
            <a:ext cx="7838440" cy="10192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E47166-5797-498A-BF6C-096BCC81E939}"/>
              </a:ext>
            </a:extLst>
          </p:cNvPr>
          <p:cNvSpPr/>
          <p:nvPr/>
        </p:nvSpPr>
        <p:spPr>
          <a:xfrm>
            <a:off x="2376688" y="1925799"/>
            <a:ext cx="701458" cy="61722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EA4137-C96F-4E63-9CF5-F63BAEE2041F}"/>
              </a:ext>
            </a:extLst>
          </p:cNvPr>
          <p:cNvSpPr/>
          <p:nvPr/>
        </p:nvSpPr>
        <p:spPr>
          <a:xfrm>
            <a:off x="10624458" y="3081040"/>
            <a:ext cx="892628" cy="137089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76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Actiflip</a:t>
            </a:r>
            <a:r>
              <a:rPr lang="en-GB" dirty="0"/>
              <a:t> cinch				Biceps tenodesis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Button Dimensions: 3.2mm x 10mm 		Material: Titanium &amp; UHWMPE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45C913-5F74-41C3-A8A0-B9BC83ADD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4314" y="3271463"/>
            <a:ext cx="4925402" cy="197928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9C4C00-662A-4824-A6CA-23237F5527C7}"/>
              </a:ext>
            </a:extLst>
          </p:cNvPr>
          <p:cNvCxnSpPr>
            <a:cxnSpLocks/>
          </p:cNvCxnSpPr>
          <p:nvPr/>
        </p:nvCxnSpPr>
        <p:spPr>
          <a:xfrm flipV="1">
            <a:off x="11064676" y="2273258"/>
            <a:ext cx="421740" cy="1475782"/>
          </a:xfrm>
          <a:prstGeom prst="line">
            <a:avLst/>
          </a:prstGeom>
          <a:ln w="25400" cap="rnd">
            <a:solidFill>
              <a:srgbClr val="224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0F0E3E-8DAC-499D-A414-4829B58A6BB5}"/>
              </a:ext>
            </a:extLst>
          </p:cNvPr>
          <p:cNvCxnSpPr>
            <a:cxnSpLocks/>
          </p:cNvCxnSpPr>
          <p:nvPr/>
        </p:nvCxnSpPr>
        <p:spPr>
          <a:xfrm flipV="1">
            <a:off x="9814560" y="1930522"/>
            <a:ext cx="1677952" cy="566806"/>
          </a:xfrm>
          <a:prstGeom prst="line">
            <a:avLst/>
          </a:prstGeom>
          <a:ln w="25400" cap="rnd">
            <a:solidFill>
              <a:srgbClr val="224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600C236-DC51-4A34-A98F-F5544FD83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r="-7120" b="25687"/>
          <a:stretch/>
        </p:blipFill>
        <p:spPr>
          <a:xfrm>
            <a:off x="9235440" y="2407893"/>
            <a:ext cx="1923119" cy="1920188"/>
          </a:xfrm>
          <a:prstGeom prst="ellipse">
            <a:avLst/>
          </a:prstGeom>
          <a:solidFill>
            <a:srgbClr val="224C86"/>
          </a:solidFill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21B03E4-E60E-47E4-9BAB-D5B349D7539F}"/>
              </a:ext>
            </a:extLst>
          </p:cNvPr>
          <p:cNvSpPr txBox="1">
            <a:spLocks/>
          </p:cNvSpPr>
          <p:nvPr/>
        </p:nvSpPr>
        <p:spPr>
          <a:xfrm>
            <a:off x="838200" y="2237067"/>
            <a:ext cx="10515600" cy="4173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9pPr>
          </a:lstStyle>
          <a:p>
            <a:pPr marL="228600" indent="-2286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</a:rPr>
              <a:t>Ideally suited for proximal biceps</a:t>
            </a:r>
          </a:p>
          <a:p>
            <a:pPr marL="914400" lvl="1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Sub or supra pectoral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Mini/open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Unicortical or Bicortical fixation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AcTiFlip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7F30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activation button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allows for reliable deployment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24C86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Unique cinch loop</a:t>
            </a:r>
          </a:p>
          <a:p>
            <a:pPr lvl="1" fontAlgn="base">
              <a:spcAft>
                <a:spcPct val="0"/>
              </a:spcAf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Protects tendon</a:t>
            </a:r>
          </a:p>
          <a:p>
            <a:pPr lvl="1" fontAlgn="base">
              <a:spcAft>
                <a:spcPct val="0"/>
              </a:spcAf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Eliminates need to fully whipstitch</a:t>
            </a:r>
          </a:p>
          <a:p>
            <a:pPr lvl="1" fontAlgn="base">
              <a:spcAft>
                <a:spcPct val="0"/>
              </a:spcAf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Precise control &amp; tension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Loaded with needles &amp; #2 suture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Retractable finger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allows for reloading of button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  <a:p>
            <a:pPr fontAlgn="base"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5A5FD40-5C9B-43B0-A3FE-7059CF736E33}"/>
              </a:ext>
            </a:extLst>
          </p:cNvPr>
          <p:cNvSpPr/>
          <p:nvPr/>
        </p:nvSpPr>
        <p:spPr>
          <a:xfrm>
            <a:off x="11080670" y="5175351"/>
            <a:ext cx="584674" cy="557921"/>
          </a:xfrm>
          <a:prstGeom prst="ellipse">
            <a:avLst/>
          </a:prstGeom>
          <a:noFill/>
          <a:ln w="28575">
            <a:solidFill>
              <a:srgbClr val="FF7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9E4A0A-6F0B-4AB7-B6D7-1822AF3443CF}"/>
              </a:ext>
            </a:extLst>
          </p:cNvPr>
          <p:cNvSpPr/>
          <p:nvPr/>
        </p:nvSpPr>
        <p:spPr>
          <a:xfrm>
            <a:off x="10509730" y="2843509"/>
            <a:ext cx="187960" cy="16764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 descr="A picture containing sitting&#10;&#10;Description automatically generated">
            <a:extLst>
              <a:ext uri="{FF2B5EF4-FFF2-40B4-BE49-F238E27FC236}">
                <a16:creationId xmlns:a16="http://schemas.microsoft.com/office/drawing/2014/main" id="{41EDF0A9-957E-4085-B400-9491910D10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 b="22944"/>
          <a:stretch/>
        </p:blipFill>
        <p:spPr>
          <a:xfrm rot="16200000">
            <a:off x="10953517" y="3608758"/>
            <a:ext cx="5520730" cy="709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5C86B1-E070-41A8-87D0-227635F1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116" y="2526177"/>
            <a:ext cx="2791293" cy="39732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122481-18DE-4288-88F9-35D6E90BD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3776" y="3165912"/>
            <a:ext cx="6382987" cy="1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66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Actiflip</a:t>
            </a:r>
            <a:r>
              <a:rPr lang="en-GB" dirty="0"/>
              <a:t> whip					Biceps tenodesis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Button Dimensions: 3.2mm x 10mm 		Material: Titanium &amp; UHWMPE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4DD74-8603-46B5-B7F8-4561A9B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5967"/>
            <a:ext cx="10515600" cy="417349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Ideally suited for distal biceps repair</a:t>
            </a:r>
          </a:p>
          <a:p>
            <a:pPr marL="1028700" lvl="1" indent="-342900"/>
            <a:r>
              <a:rPr lang="en-GB" b="0" dirty="0"/>
              <a:t>Can also be used for open proximal biceps (sub/supra)</a:t>
            </a:r>
          </a:p>
          <a:p>
            <a:pPr marL="0" indent="0">
              <a:buNone/>
            </a:pPr>
            <a:endParaRPr lang="en-GB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Mini/open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Unicortical or Bicortical fixation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AcTiFlip </a:t>
            </a:r>
            <a:r>
              <a:rPr lang="en-GB" sz="2000" b="0" dirty="0">
                <a:solidFill>
                  <a:srgbClr val="FF7F30"/>
                </a:solidFill>
              </a:rPr>
              <a:t>activation button </a:t>
            </a:r>
            <a:r>
              <a:rPr lang="en-GB" sz="2000" b="0" dirty="0"/>
              <a:t>allows for reliable deployment</a:t>
            </a:r>
          </a:p>
          <a:p>
            <a:pPr lvl="1"/>
            <a:r>
              <a:rPr lang="en-GB" b="0" dirty="0"/>
              <a:t>Naked button</a:t>
            </a:r>
          </a:p>
          <a:p>
            <a:pPr lvl="1"/>
            <a:r>
              <a:rPr lang="en-GB" dirty="0"/>
              <a:t>Pack includes #2 Infinity Loop with Straight Needle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Tension slide to dock tendon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accent3"/>
                </a:solidFill>
              </a:rPr>
              <a:t>Retractable finger </a:t>
            </a:r>
            <a:r>
              <a:rPr lang="en-GB" sz="2000" b="0" dirty="0"/>
              <a:t>allows for reloading of button</a:t>
            </a:r>
          </a:p>
          <a:p>
            <a:endParaRPr lang="en-GB" sz="2000" b="0" dirty="0"/>
          </a:p>
          <a:p>
            <a:endParaRPr lang="en-GB" sz="2000" b="0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24C86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/>
              <a:ea typeface="+mn-ea"/>
              <a:cs typeface="+mn-cs"/>
            </a:endParaRPr>
          </a:p>
        </p:txBody>
      </p:sp>
      <p:pic>
        <p:nvPicPr>
          <p:cNvPr id="29" name="Picture 28" descr="Arrow&#10;&#10;Description automatically generated">
            <a:extLst>
              <a:ext uri="{FF2B5EF4-FFF2-40B4-BE49-F238E27FC236}">
                <a16:creationId xmlns:a16="http://schemas.microsoft.com/office/drawing/2014/main" id="{1CA44752-3867-4569-8FEB-BAEC3BC5F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42518" y="3520839"/>
            <a:ext cx="4899989" cy="13989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69C7A3-0C45-4221-83C7-DA9306294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66926">
            <a:off x="9261236" y="4643923"/>
            <a:ext cx="2045983" cy="581031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89FC386E-E60D-4EB5-8557-EF2220799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34997" r="77640" b="57048"/>
          <a:stretch/>
        </p:blipFill>
        <p:spPr bwMode="auto">
          <a:xfrm>
            <a:off x="9333653" y="5816511"/>
            <a:ext cx="1726697" cy="6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19DE6A-74AF-4BCC-895D-0E4AB871EBDC}"/>
              </a:ext>
            </a:extLst>
          </p:cNvPr>
          <p:cNvCxnSpPr>
            <a:cxnSpLocks/>
          </p:cNvCxnSpPr>
          <p:nvPr/>
        </p:nvCxnSpPr>
        <p:spPr>
          <a:xfrm flipV="1">
            <a:off x="10890066" y="2273258"/>
            <a:ext cx="602446" cy="1214054"/>
          </a:xfrm>
          <a:prstGeom prst="line">
            <a:avLst/>
          </a:prstGeom>
          <a:ln w="25400" cap="rnd">
            <a:solidFill>
              <a:srgbClr val="224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868051-D4FB-42BD-9219-E6BCA94241E9}"/>
              </a:ext>
            </a:extLst>
          </p:cNvPr>
          <p:cNvCxnSpPr>
            <a:cxnSpLocks/>
          </p:cNvCxnSpPr>
          <p:nvPr/>
        </p:nvCxnSpPr>
        <p:spPr>
          <a:xfrm flipV="1">
            <a:off x="10015728" y="1942713"/>
            <a:ext cx="1476784" cy="654183"/>
          </a:xfrm>
          <a:prstGeom prst="line">
            <a:avLst/>
          </a:prstGeom>
          <a:ln w="25400" cap="rnd">
            <a:solidFill>
              <a:srgbClr val="224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B1E0C0A-F4D3-4587-BC3A-08CF62C969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0" t="11306" r="5989" b="11711"/>
          <a:stretch/>
        </p:blipFill>
        <p:spPr>
          <a:xfrm rot="16200000">
            <a:off x="9617877" y="2525102"/>
            <a:ext cx="1332703" cy="1366500"/>
          </a:xfrm>
          <a:prstGeom prst="ellipse">
            <a:avLst/>
          </a:prstGeom>
          <a:solidFill>
            <a:srgbClr val="224C86"/>
          </a:solidFill>
          <a:ln>
            <a:solidFill>
              <a:srgbClr val="224C86"/>
            </a:solidFill>
          </a:ln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7582EF5F-08B1-4D29-8C35-E484AE64EDA5}"/>
              </a:ext>
            </a:extLst>
          </p:cNvPr>
          <p:cNvSpPr/>
          <p:nvPr/>
        </p:nvSpPr>
        <p:spPr>
          <a:xfrm>
            <a:off x="10026189" y="2980150"/>
            <a:ext cx="453518" cy="432766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84EDC450-C57E-435E-B5B9-5C1745BF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27238" y="3087599"/>
            <a:ext cx="2965410" cy="14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A39C498D-7680-43B8-BBA1-2365C17BAC5D}"/>
              </a:ext>
            </a:extLst>
          </p:cNvPr>
          <p:cNvSpPr/>
          <p:nvPr/>
        </p:nvSpPr>
        <p:spPr>
          <a:xfrm>
            <a:off x="11082443" y="5196555"/>
            <a:ext cx="584674" cy="557921"/>
          </a:xfrm>
          <a:prstGeom prst="ellipse">
            <a:avLst/>
          </a:prstGeom>
          <a:noFill/>
          <a:ln w="28575">
            <a:solidFill>
              <a:srgbClr val="FF7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1C49188-DD21-4A54-A6D8-37B544CC6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40844" r="9732" b="39755"/>
          <a:stretch/>
        </p:blipFill>
        <p:spPr>
          <a:xfrm rot="16200000">
            <a:off x="12957429" y="4608322"/>
            <a:ext cx="3733799" cy="4774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221ABC-1544-445E-A7B5-3205C36896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35395" r="12589" b="41062"/>
          <a:stretch/>
        </p:blipFill>
        <p:spPr>
          <a:xfrm rot="16200000">
            <a:off x="13530149" y="4557358"/>
            <a:ext cx="3733799" cy="5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08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40D5-9091-40C4-9929-45A2083AC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sz="4000" dirty="0"/>
            </a:br>
            <a:r>
              <a:rPr lang="en-US" sz="4000" dirty="0"/>
              <a:t>Knee repair</a:t>
            </a:r>
          </a:p>
        </p:txBody>
      </p:sp>
    </p:spTree>
    <p:extLst>
      <p:ext uri="{BB962C8B-B14F-4D97-AF65-F5344CB8AC3E}">
        <p14:creationId xmlns:p14="http://schemas.microsoft.com/office/powerpoint/2010/main" val="565937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D033-D454-5BC4-DDD9-1E2C8631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Suspensory devices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91E767-9858-F092-D73F-40829AFEA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 b="20170"/>
          <a:stretch/>
        </p:blipFill>
        <p:spPr>
          <a:xfrm rot="16200000" flipH="1" flipV="1">
            <a:off x="129005" y="3299610"/>
            <a:ext cx="4011669" cy="1617445"/>
          </a:xfrm>
          <a:prstGeom prst="rect">
            <a:avLst/>
          </a:prstGeom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11B889CB-D347-E503-E877-1A45E646D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239865"/>
              </p:ext>
            </p:extLst>
          </p:nvPr>
        </p:nvGraphicFramePr>
        <p:xfrm>
          <a:off x="838200" y="1402082"/>
          <a:ext cx="105156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9760471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754121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1313281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48090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GFS Ultimate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GFS Mini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GFS Large II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GFS BTB Link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984463"/>
                  </a:ext>
                </a:extLst>
              </a:tr>
            </a:tbl>
          </a:graphicData>
        </a:graphic>
      </p:graphicFrame>
      <p:pic>
        <p:nvPicPr>
          <p:cNvPr id="14" name="Picture 13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EF50C2A4-099B-CA56-90F0-08F5F0752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72" y="2143761"/>
            <a:ext cx="2844963" cy="1915146"/>
          </a:xfrm>
          <a:prstGeom prst="rect">
            <a:avLst/>
          </a:prstGeom>
        </p:spPr>
      </p:pic>
      <p:pic>
        <p:nvPicPr>
          <p:cNvPr id="15" name="Content Placeholder 26">
            <a:extLst>
              <a:ext uri="{FF2B5EF4-FFF2-40B4-BE49-F238E27FC236}">
                <a16:creationId xmlns:a16="http://schemas.microsoft.com/office/drawing/2014/main" id="{22519FCE-DC7F-DC98-911F-C1D63DEE8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"/>
          <a:stretch/>
        </p:blipFill>
        <p:spPr>
          <a:xfrm>
            <a:off x="9922986" y="3740957"/>
            <a:ext cx="678737" cy="2629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EA1916-9223-A300-DD29-5F7C624D9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27" r="26932"/>
          <a:stretch/>
        </p:blipFill>
        <p:spPr>
          <a:xfrm>
            <a:off x="6630024" y="2649205"/>
            <a:ext cx="1532090" cy="2261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0DF012-C37B-1F05-A218-62A5531290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41" t="-5453" r="9915" b="1"/>
          <a:stretch/>
        </p:blipFill>
        <p:spPr>
          <a:xfrm>
            <a:off x="4197907" y="2720341"/>
            <a:ext cx="1395492" cy="34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7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C962-7644-FC87-A6F6-27661245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Interference screws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62D1A871-F098-669B-B0FF-37E6FD1FB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955854"/>
              </p:ext>
            </p:extLst>
          </p:nvPr>
        </p:nvGraphicFramePr>
        <p:xfrm>
          <a:off x="838200" y="1615440"/>
          <a:ext cx="10515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39760471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7541219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13132812"/>
                    </a:ext>
                  </a:extLst>
                </a:gridCol>
              </a:tblGrid>
              <a:tr h="375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Titanium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PEEK CF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Avenir Book" panose="020B0503020203020204" pitchFamily="34" charset="-78"/>
                          <a:cs typeface="Avenir Book" panose="020B0503020203020204" pitchFamily="34" charset="-78"/>
                        </a:rPr>
                        <a:t>Biocomposite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9844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6A15BBA-9A13-A765-C505-8F2AD583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5" t="29932" r="31781" b="34712"/>
          <a:stretch/>
        </p:blipFill>
        <p:spPr>
          <a:xfrm rot="287220">
            <a:off x="1532061" y="3127866"/>
            <a:ext cx="2475539" cy="1279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7EDEC-E619-76A6-E4E8-7EFAFAAB5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t="32108" r="32505" b="37008"/>
          <a:stretch/>
        </p:blipFill>
        <p:spPr>
          <a:xfrm rot="21416790">
            <a:off x="5061776" y="3132265"/>
            <a:ext cx="2220004" cy="138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EDD3A-BE3F-B07A-1990-2177C89F9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8412">
            <a:off x="8417467" y="3099817"/>
            <a:ext cx="2268907" cy="14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45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GFS Ultimate						ACL fixation</a:t>
            </a:r>
            <a:br>
              <a:rPr lang="en-GB" dirty="0"/>
            </a:br>
            <a:r>
              <a:rPr lang="en-GB" sz="2200" dirty="0"/>
              <a:t>Adjustable Loop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199" y="1500394"/>
            <a:ext cx="10515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Micro, Mini &amp; Large			Material: Titanium &amp; UHMWPE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2C72A9-D443-4ABB-9A8E-690151EC6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508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Adjustable loop ranging from 12mm to 60mm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Convenience of adjustability with strength of fixed loop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Leading and toggle sutures to confirm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Adjustment suture allows for single handed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Graft sleeve to protect graft during tensioning</a:t>
            </a:r>
          </a:p>
          <a:p>
            <a:pPr lvl="1"/>
            <a:r>
              <a:rPr lang="en-US" sz="1600" b="0" dirty="0"/>
              <a:t>Allows for different graft preparation techniques </a:t>
            </a:r>
          </a:p>
          <a:p>
            <a:pPr lvl="1"/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GFS Ultimate Micro = 3.2mm x 12mm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GFS Ultimate Mini = 3.9mm x 12mm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GFS Ultimate Large = 3.9mm x 16.5mm</a:t>
            </a:r>
          </a:p>
          <a:p>
            <a:pPr lvl="1"/>
            <a:r>
              <a:rPr lang="en-US" sz="1600" dirty="0"/>
              <a:t>Backup/revision option</a:t>
            </a:r>
          </a:p>
          <a:p>
            <a:pPr lvl="1"/>
            <a:r>
              <a:rPr lang="en-US" sz="1600" b="0" dirty="0"/>
              <a:t>Allows for easy quadrupled semi-tendinosis ACL</a:t>
            </a:r>
          </a:p>
          <a:p>
            <a:pPr marL="0" indent="0">
              <a:buNone/>
            </a:pPr>
            <a:endParaRPr 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9DC54-6F13-4D44-829B-3C5F69112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 b="20170"/>
          <a:stretch/>
        </p:blipFill>
        <p:spPr>
          <a:xfrm rot="5400000">
            <a:off x="8945246" y="3300637"/>
            <a:ext cx="4319451" cy="174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8E4402-E2F5-48A5-9E8D-7EC562EEB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6848" r="11264" b="14675"/>
          <a:stretch/>
        </p:blipFill>
        <p:spPr>
          <a:xfrm>
            <a:off x="7736186" y="4293829"/>
            <a:ext cx="2037303" cy="20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96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GFS Mini							ACL Fixation</a:t>
            </a:r>
            <a:br>
              <a:rPr lang="en-GB" dirty="0"/>
            </a:br>
            <a:r>
              <a:rPr lang="en-GB" sz="2200" dirty="0"/>
              <a:t>Fixed Loop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199" y="1500394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GFS Mini</a:t>
            </a:r>
            <a:endParaRPr lang="en-US" sz="2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2C72A9-D443-4ABB-9A8E-690151EC6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9356"/>
            <a:ext cx="10515600" cy="635171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Titanium button – 3.9 x 12mm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UHMWPE loop – 12-55mm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White leading suture - #5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Black/white flipping suture – #2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GFS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Revision &amp; backup button option for cortical blowouts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Titanium button - 4.4mm x 16.5mm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UHMWPE loop – 12-45mm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E3147-099E-456C-BE1D-9138BC45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04490" y="1932625"/>
            <a:ext cx="2715371" cy="19406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21DA48-DCDE-40B9-941F-696E6AFC3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605">
            <a:off x="9557355" y="4202531"/>
            <a:ext cx="2310150" cy="23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97C181-4D04-48C4-A453-062134A7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974">
            <a:off x="9722363" y="1993586"/>
            <a:ext cx="1980131" cy="19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04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1460C20C-C6CB-4D0F-ACDC-4D5E4ABE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19" y="3485401"/>
            <a:ext cx="4942203" cy="332694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FB6DC6-5B4A-4A10-B5E9-86D2B399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135"/>
            <a:ext cx="10515600" cy="4152054"/>
          </a:xfrm>
        </p:spPr>
        <p:txBody>
          <a:bodyPr>
            <a:normAutofit lnSpcReduction="10000"/>
          </a:bodyPr>
          <a:lstStyle/>
          <a:p>
            <a:endParaRPr lang="en-US" sz="2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dirty="0"/>
              <a:t>To be combined with GFS family*</a:t>
            </a:r>
          </a:p>
          <a:p>
            <a:pPr marL="971550" lvl="1" indent="-285750"/>
            <a:r>
              <a:rPr lang="en-US" b="0" dirty="0"/>
              <a:t>GFS Mini</a:t>
            </a:r>
          </a:p>
          <a:p>
            <a:pPr marL="971550" lvl="1" indent="-285750"/>
            <a:r>
              <a:rPr lang="en-US" dirty="0"/>
              <a:t>GFS II</a:t>
            </a:r>
          </a:p>
          <a:p>
            <a:pPr marL="971550" lvl="1" indent="-285750"/>
            <a:r>
              <a:rPr lang="en-US" b="0" dirty="0"/>
              <a:t>G</a:t>
            </a:r>
            <a:r>
              <a:rPr lang="en-US" dirty="0"/>
              <a:t>FS Ultimate</a:t>
            </a:r>
          </a:p>
          <a:p>
            <a:pPr marL="971550" lvl="1" indent="-285750"/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dirty="0"/>
              <a:t>Allows for linking of GFS family to varying grafts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Simpler than competitive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True intra-operative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*Can also be used with competitor loops</a:t>
            </a:r>
            <a:endParaRPr lang="en-US" sz="1600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GFS BTB Link						ACL Fixation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29B02-ABD8-455B-B008-6F2EB847EBB2}"/>
              </a:ext>
            </a:extLst>
          </p:cNvPr>
          <p:cNvSpPr txBox="1"/>
          <p:nvPr/>
        </p:nvSpPr>
        <p:spPr>
          <a:xfrm>
            <a:off x="838199" y="1500394"/>
            <a:ext cx="10515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Button: 2.4 x 8mm	Loop: 15mm		Material: Titanium &amp; UHMWPE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pic>
        <p:nvPicPr>
          <p:cNvPr id="11" name="Content Placeholder 26">
            <a:extLst>
              <a:ext uri="{FF2B5EF4-FFF2-40B4-BE49-F238E27FC236}">
                <a16:creationId xmlns:a16="http://schemas.microsoft.com/office/drawing/2014/main" id="{98F6A142-DEC0-4025-9B26-5E2235916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31524" y="642353"/>
            <a:ext cx="1102290" cy="4418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B4BFA-ABB0-4C0D-B97B-641DDBA49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391" y="1352349"/>
            <a:ext cx="1417320" cy="1203960"/>
          </a:xfrm>
          <a:prstGeom prst="rect">
            <a:avLst/>
          </a:prstGeom>
        </p:spPr>
      </p:pic>
      <p:pic>
        <p:nvPicPr>
          <p:cNvPr id="7" name="Picture 6" descr="A drawing of a chair&#10;&#10;Description automatically generated with low confidence">
            <a:extLst>
              <a:ext uri="{FF2B5EF4-FFF2-40B4-BE49-F238E27FC236}">
                <a16:creationId xmlns:a16="http://schemas.microsoft.com/office/drawing/2014/main" id="{66B45FEA-65DD-44A2-8D3F-CC795F67D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885" y="2510589"/>
            <a:ext cx="1600200" cy="1112520"/>
          </a:xfrm>
          <a:prstGeom prst="rect">
            <a:avLst/>
          </a:prstGeom>
        </p:spPr>
      </p:pic>
      <p:pic>
        <p:nvPicPr>
          <p:cNvPr id="21" name="Picture 20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0D78FC4B-BE0F-43C3-B8F1-044DC4C99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391" y="3546909"/>
            <a:ext cx="1554480" cy="1188720"/>
          </a:xfrm>
          <a:prstGeom prst="rect">
            <a:avLst/>
          </a:prstGeom>
        </p:spPr>
      </p:pic>
      <p:pic>
        <p:nvPicPr>
          <p:cNvPr id="23" name="Picture 22" descr="A drawing of a chair&#10;&#10;Description automatically generated with low confidence">
            <a:extLst>
              <a:ext uri="{FF2B5EF4-FFF2-40B4-BE49-F238E27FC236}">
                <a16:creationId xmlns:a16="http://schemas.microsoft.com/office/drawing/2014/main" id="{536F79B7-77E7-4926-8E4A-864CDAD80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391" y="4735629"/>
            <a:ext cx="166116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7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FB6DC6-5B4A-4A10-B5E9-86D2B399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895"/>
            <a:ext cx="10515600" cy="415205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Nano = 1.4 x 5.9mm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Micro = 2.0 x 8.0mm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Mini 	= 3.9 x 12mm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= 3.9 x 14mm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 = 4.4 x 16.5mm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XL = 4.4 x 21mm</a:t>
            </a:r>
          </a:p>
          <a:p>
            <a:pPr marL="971550" lvl="1" indent="-285750"/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also be used in Shoulder and Distal Extremities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Unicortical or </a:t>
            </a:r>
            <a:r>
              <a:rPr lang="en-US" sz="2000" dirty="0" err="1"/>
              <a:t>bicortical</a:t>
            </a:r>
            <a:r>
              <a:rPr lang="en-US" sz="2000" dirty="0"/>
              <a:t>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Backup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suture holes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GFS Naked						ACL Fixation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29B02-ABD8-455B-B008-6F2EB847EBB2}"/>
              </a:ext>
            </a:extLst>
          </p:cNvPr>
          <p:cNvSpPr txBox="1"/>
          <p:nvPr/>
        </p:nvSpPr>
        <p:spPr>
          <a:xfrm>
            <a:off x="838199" y="1500394"/>
            <a:ext cx="10515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Button Dimensions				Material: Titanium</a:t>
            </a:r>
          </a:p>
        </p:txBody>
      </p:sp>
      <p:pic>
        <p:nvPicPr>
          <p:cNvPr id="4" name="Picture 3" descr="A picture containing remote, indoor, metalware, different&#10;&#10;Description automatically generated">
            <a:extLst>
              <a:ext uri="{FF2B5EF4-FFF2-40B4-BE49-F238E27FC236}">
                <a16:creationId xmlns:a16="http://schemas.microsoft.com/office/drawing/2014/main" id="{212A3FEA-9955-4E0F-BA23-A6324F63E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72400" y="2531643"/>
            <a:ext cx="3581398" cy="30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2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22D98-2180-3AFA-9264-C81115394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3704" r="4216" b="26693"/>
          <a:stretch/>
        </p:blipFill>
        <p:spPr>
          <a:xfrm rot="20626355">
            <a:off x="3078634" y="663605"/>
            <a:ext cx="6681874" cy="2423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CB28E-9DDF-3A67-7DE8-1C7AEDA68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5121" r="6701" b="28025"/>
          <a:stretch/>
        </p:blipFill>
        <p:spPr>
          <a:xfrm rot="20580850">
            <a:off x="3172305" y="1876330"/>
            <a:ext cx="6551281" cy="2420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9D033-D454-5BC4-DDD9-1E2C8631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VÍT CHỈ NEO - Knotted anchors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8E164-7AA3-EFCC-D770-449F3DF887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t="5528" r="9679" b="25954"/>
          <a:stretch/>
        </p:blipFill>
        <p:spPr>
          <a:xfrm rot="2271789">
            <a:off x="10815050" y="985435"/>
            <a:ext cx="2707297" cy="205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460C0-F6B0-DDBC-FE57-77D40976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7353" r="10785" b="45933"/>
          <a:stretch/>
        </p:blipFill>
        <p:spPr>
          <a:xfrm rot="16200000">
            <a:off x="11406390" y="1598273"/>
            <a:ext cx="1359263" cy="313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C45887-BDCE-7CC8-9E19-97CEB091C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1" b="40117"/>
          <a:stretch/>
        </p:blipFill>
        <p:spPr>
          <a:xfrm>
            <a:off x="2522442" y="3956161"/>
            <a:ext cx="7778087" cy="1013415"/>
          </a:xfrm>
          <a:prstGeom prst="rect">
            <a:avLst/>
          </a:prstGeom>
        </p:spPr>
      </p:pic>
      <p:pic>
        <p:nvPicPr>
          <p:cNvPr id="9" name="Picture 8" descr="A close-up of a ruler&#10;&#10;Description automatically generated with low confidence">
            <a:extLst>
              <a:ext uri="{FF2B5EF4-FFF2-40B4-BE49-F238E27FC236}">
                <a16:creationId xmlns:a16="http://schemas.microsoft.com/office/drawing/2014/main" id="{19F70143-9864-FBF9-A857-7046312CD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650">
            <a:off x="10192463" y="4471677"/>
            <a:ext cx="4462437" cy="17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EEFAB-C2DA-A9F0-28F8-DDA6DB3D61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40656" r="25445" b="40784"/>
          <a:stretch/>
        </p:blipFill>
        <p:spPr>
          <a:xfrm rot="10800000">
            <a:off x="10470523" y="4102480"/>
            <a:ext cx="3906319" cy="729660"/>
          </a:xfrm>
          <a:prstGeom prst="rect">
            <a:avLst/>
          </a:prstGeom>
        </p:spPr>
      </p:pic>
      <p:pic>
        <p:nvPicPr>
          <p:cNvPr id="11" name="Picture 10" descr="A picture containing arrow&#10;&#10;Description automatically generated">
            <a:extLst>
              <a:ext uri="{FF2B5EF4-FFF2-40B4-BE49-F238E27FC236}">
                <a16:creationId xmlns:a16="http://schemas.microsoft.com/office/drawing/2014/main" id="{90F40C83-4195-5B9F-2E1C-77F416769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b="45990"/>
          <a:stretch/>
        </p:blipFill>
        <p:spPr>
          <a:xfrm>
            <a:off x="2134650" y="5333987"/>
            <a:ext cx="8411193" cy="948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01CD7-4E8C-457E-BEDF-08A27E287749}"/>
              </a:ext>
            </a:extLst>
          </p:cNvPr>
          <p:cNvSpPr txBox="1"/>
          <p:nvPr/>
        </p:nvSpPr>
        <p:spPr>
          <a:xfrm>
            <a:off x="671335" y="1770929"/>
            <a:ext cx="23959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V-</a:t>
            </a:r>
            <a:r>
              <a:rPr lang="en-GB" b="1" dirty="0" err="1">
                <a:latin typeface="Avenir Book" panose="020B0503020203020204" pitchFamily="34" charset="-78"/>
                <a:cs typeface="Avenir Book" panose="020B0503020203020204" pitchFamily="34" charset="-78"/>
              </a:rPr>
              <a:t>LoX</a:t>
            </a:r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 Titanium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8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V-</a:t>
            </a:r>
            <a:r>
              <a:rPr lang="en-GB" b="1" dirty="0" err="1">
                <a:latin typeface="Avenir Book" panose="020B0503020203020204" pitchFamily="34" charset="-78"/>
                <a:cs typeface="Avenir Book" panose="020B0503020203020204" pitchFamily="34" charset="-78"/>
              </a:rPr>
              <a:t>LoX</a:t>
            </a:r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 PEEK CF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Twist PEEK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2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Twist Biocomposite</a:t>
            </a:r>
          </a:p>
        </p:txBody>
      </p:sp>
    </p:spTree>
    <p:extLst>
      <p:ext uri="{BB962C8B-B14F-4D97-AF65-F5344CB8AC3E}">
        <p14:creationId xmlns:p14="http://schemas.microsoft.com/office/powerpoint/2010/main" val="3780410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FB6DC6-5B4A-4A10-B5E9-86D2B399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134"/>
            <a:ext cx="10515600" cy="4403185"/>
          </a:xfrm>
        </p:spPr>
        <p:txBody>
          <a:bodyPr>
            <a:normAutofit/>
          </a:bodyPr>
          <a:lstStyle/>
          <a:p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Naturally lubricious, </a:t>
            </a:r>
            <a:r>
              <a:rPr lang="en-GB" sz="1800" b="0" dirty="0"/>
              <a:t>minimises</a:t>
            </a:r>
            <a:r>
              <a:rPr lang="en-US" sz="1800" b="0" dirty="0"/>
              <a:t> graft locking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Fully threaded for optimal fixation in soft tissue &amp; BTB grafts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Non-absorbable, radiolucent, and MR safe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Rounded edges to protect soft tissue grafts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Driver is tapered and square, distributes torque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venir Book" panose="02000503020000020003"/>
              </a:rPr>
              <a:t>Provides the strength and stiffness required for successful ligament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Fully threaded for optimal fixation in soft tissue &amp; BTB grafts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Rounded edges to protect soft tissue grafts</a:t>
            </a:r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Interference Screws				ACL Fixation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9E61-9900-4059-962C-622D25E36214}"/>
              </a:ext>
            </a:extLst>
          </p:cNvPr>
          <p:cNvSpPr txBox="1"/>
          <p:nvPr/>
        </p:nvSpPr>
        <p:spPr>
          <a:xfrm>
            <a:off x="838200" y="1500394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PEEK CF					Sizes: 7-12mm x 20-35mm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C0E9BF-0BE1-4FC2-ABD8-935B486A90E0}"/>
              </a:ext>
            </a:extLst>
          </p:cNvPr>
          <p:cNvSpPr txBox="1"/>
          <p:nvPr/>
        </p:nvSpPr>
        <p:spPr>
          <a:xfrm>
            <a:off x="838200" y="4111129"/>
            <a:ext cx="954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Titanium 					Sizes: 7-12mm x 20-35mm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BB835B-0DF6-4BDF-8AB9-F7F4AD613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5" t="29932" r="31781" b="34712"/>
          <a:stretch/>
        </p:blipFill>
        <p:spPr>
          <a:xfrm>
            <a:off x="9595380" y="4620783"/>
            <a:ext cx="2220004" cy="1417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865E6C-F63E-4728-8293-EC9447557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t="32108" r="32505" b="37008"/>
          <a:stretch/>
        </p:blipFill>
        <p:spPr>
          <a:xfrm rot="21416790">
            <a:off x="9560186" y="2220752"/>
            <a:ext cx="2220004" cy="13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19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ECAC57-C467-41D8-87BF-196BC9D7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8412">
            <a:off x="8605858" y="2092088"/>
            <a:ext cx="2268907" cy="1594242"/>
          </a:xfrm>
          <a:prstGeom prst="rect">
            <a:avLst/>
          </a:prstGeom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6762B75E-60FA-4B73-821E-7579082E0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574"/>
            <a:ext cx="10515600" cy="4474793"/>
          </a:xfrm>
        </p:spPr>
        <p:txBody>
          <a:bodyPr>
            <a:normAutofit/>
          </a:bodyPr>
          <a:lstStyle/>
          <a:p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Polyal</a:t>
            </a:r>
            <a:r>
              <a:rPr lang="en-GB" sz="2000" baseline="30000" dirty="0"/>
              <a:t>®</a:t>
            </a:r>
          </a:p>
          <a:p>
            <a:pPr marL="971550" lvl="1" indent="-285750"/>
            <a:r>
              <a:rPr lang="en-US" sz="1600" b="1" spc="-40" dirty="0">
                <a:solidFill>
                  <a:srgbClr val="19559B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70</a:t>
            </a:r>
            <a:r>
              <a:rPr lang="en-US" sz="1600" b="1" spc="-60" baseline="31746" dirty="0">
                <a:solidFill>
                  <a:srgbClr val="19559B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%  </a:t>
            </a:r>
            <a:r>
              <a:rPr lang="en-US" sz="1600" spc="80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PLA </a:t>
            </a:r>
            <a:r>
              <a:rPr lang="en-US" sz="1600" spc="30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[poly(70/30;</a:t>
            </a:r>
            <a:r>
              <a:rPr lang="en-US" sz="1600" spc="-80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 </a:t>
            </a:r>
            <a:r>
              <a:rPr lang="en-US" sz="1600" spc="25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L/DL)lactide]</a:t>
            </a:r>
            <a:endParaRPr lang="en-US" sz="1600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pPr marL="971550" lvl="1" indent="-285750"/>
            <a:r>
              <a:rPr lang="en-US" sz="1600" b="1" spc="-25" dirty="0">
                <a:solidFill>
                  <a:srgbClr val="FAA634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30</a:t>
            </a:r>
            <a:r>
              <a:rPr lang="en-US" sz="1600" b="1" spc="-37" baseline="31746" dirty="0">
                <a:solidFill>
                  <a:srgbClr val="FAA634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%  </a:t>
            </a:r>
            <a:r>
              <a:rPr lang="en-US" sz="1600" spc="55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ß-TCP </a:t>
            </a:r>
            <a:r>
              <a:rPr lang="en-US" sz="1600" spc="5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[beta </a:t>
            </a:r>
            <a:r>
              <a:rPr lang="en-US" sz="1600" spc="20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tricalcium</a:t>
            </a:r>
            <a:r>
              <a:rPr lang="en-US" sz="1600" spc="-40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 </a:t>
            </a:r>
            <a:r>
              <a:rPr lang="en-US" sz="1600" spc="15" dirty="0">
                <a:solidFill>
                  <a:srgbClr val="5B677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phosphate]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Homogenous mix</a:t>
            </a:r>
            <a:endParaRPr lang="en-GB" sz="2000" spc="15" dirty="0">
              <a:solidFill>
                <a:srgbClr val="5B6771"/>
              </a:solidFill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Soft tissue &amp; bone tendon grafts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Ligament reattachment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Double thread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Self tapping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High torque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spc="15" dirty="0">
                <a:latin typeface="Avenir Book" panose="020B0503020203020204" pitchFamily="34" charset="-78"/>
                <a:cs typeface="Avenir Book" panose="020B0503020203020204" pitchFamily="34" charset="-78"/>
              </a:rPr>
              <a:t>Screw supported internally by driver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2C54BD4-214C-491A-A084-86D7882CC425}"/>
              </a:ext>
            </a:extLst>
          </p:cNvPr>
          <p:cNvSpPr txBox="1"/>
          <p:nvPr/>
        </p:nvSpPr>
        <p:spPr>
          <a:xfrm>
            <a:off x="848360" y="1500394"/>
            <a:ext cx="1023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Material: Biocomposite			Sizes: 6-11 x 20-35mm	</a:t>
            </a:r>
          </a:p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				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B-Screw							ACL Fixation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8516AB-6BB8-49F4-9BD0-9B828D9FE690}"/>
              </a:ext>
            </a:extLst>
          </p:cNvPr>
          <p:cNvGrpSpPr/>
          <p:nvPr/>
        </p:nvGrpSpPr>
        <p:grpSpPr>
          <a:xfrm>
            <a:off x="8523551" y="3733934"/>
            <a:ext cx="1305376" cy="1305550"/>
            <a:chOff x="865641" y="3341395"/>
            <a:chExt cx="1305376" cy="1305550"/>
          </a:xfrm>
        </p:grpSpPr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01031515-3E14-47CB-A92C-E1A758637ABE}"/>
                </a:ext>
              </a:extLst>
            </p:cNvPr>
            <p:cNvSpPr/>
            <p:nvPr/>
          </p:nvSpPr>
          <p:spPr>
            <a:xfrm>
              <a:off x="865641" y="3341395"/>
              <a:ext cx="1305376" cy="13055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33">
              <a:extLst>
                <a:ext uri="{FF2B5EF4-FFF2-40B4-BE49-F238E27FC236}">
                  <a16:creationId xmlns:a16="http://schemas.microsoft.com/office/drawing/2014/main" id="{9FAFD25F-418A-4239-A132-EDDFCA5E57A6}"/>
                </a:ext>
              </a:extLst>
            </p:cNvPr>
            <p:cNvSpPr/>
            <p:nvPr/>
          </p:nvSpPr>
          <p:spPr>
            <a:xfrm>
              <a:off x="1317163" y="3794759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89" h="402589">
                  <a:moveTo>
                    <a:pt x="201168" y="0"/>
                  </a:moveTo>
                  <a:lnTo>
                    <a:pt x="155042" y="5313"/>
                  </a:lnTo>
                  <a:lnTo>
                    <a:pt x="112700" y="20447"/>
                  </a:lnTo>
                  <a:lnTo>
                    <a:pt x="75348" y="44195"/>
                  </a:lnTo>
                  <a:lnTo>
                    <a:pt x="44195" y="75348"/>
                  </a:lnTo>
                  <a:lnTo>
                    <a:pt x="20447" y="112700"/>
                  </a:lnTo>
                  <a:lnTo>
                    <a:pt x="5313" y="155042"/>
                  </a:lnTo>
                  <a:lnTo>
                    <a:pt x="0" y="201168"/>
                  </a:lnTo>
                  <a:lnTo>
                    <a:pt x="5313" y="247293"/>
                  </a:lnTo>
                  <a:lnTo>
                    <a:pt x="20447" y="289635"/>
                  </a:lnTo>
                  <a:lnTo>
                    <a:pt x="44195" y="326987"/>
                  </a:lnTo>
                  <a:lnTo>
                    <a:pt x="75348" y="358140"/>
                  </a:lnTo>
                  <a:lnTo>
                    <a:pt x="112700" y="381888"/>
                  </a:lnTo>
                  <a:lnTo>
                    <a:pt x="155042" y="397022"/>
                  </a:lnTo>
                  <a:lnTo>
                    <a:pt x="201168" y="402336"/>
                  </a:lnTo>
                  <a:lnTo>
                    <a:pt x="247293" y="397022"/>
                  </a:lnTo>
                  <a:lnTo>
                    <a:pt x="289635" y="381888"/>
                  </a:lnTo>
                  <a:lnTo>
                    <a:pt x="326987" y="358140"/>
                  </a:lnTo>
                  <a:lnTo>
                    <a:pt x="358140" y="326987"/>
                  </a:lnTo>
                  <a:lnTo>
                    <a:pt x="381888" y="289635"/>
                  </a:lnTo>
                  <a:lnTo>
                    <a:pt x="397022" y="247293"/>
                  </a:lnTo>
                  <a:lnTo>
                    <a:pt x="402336" y="201168"/>
                  </a:lnTo>
                  <a:lnTo>
                    <a:pt x="397022" y="155042"/>
                  </a:lnTo>
                  <a:lnTo>
                    <a:pt x="381888" y="112700"/>
                  </a:lnTo>
                  <a:lnTo>
                    <a:pt x="358140" y="75348"/>
                  </a:lnTo>
                  <a:lnTo>
                    <a:pt x="326987" y="44195"/>
                  </a:lnTo>
                  <a:lnTo>
                    <a:pt x="289635" y="20447"/>
                  </a:lnTo>
                  <a:lnTo>
                    <a:pt x="247293" y="5313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1EA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4">
              <a:extLst>
                <a:ext uri="{FF2B5EF4-FFF2-40B4-BE49-F238E27FC236}">
                  <a16:creationId xmlns:a16="http://schemas.microsoft.com/office/drawing/2014/main" id="{28A50E75-4CCE-4176-86BF-A3E7A93BF99E}"/>
                </a:ext>
              </a:extLst>
            </p:cNvPr>
            <p:cNvSpPr/>
            <p:nvPr/>
          </p:nvSpPr>
          <p:spPr>
            <a:xfrm>
              <a:off x="972274" y="3466100"/>
              <a:ext cx="1113787" cy="10745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B2E968-2556-49CC-B09C-B8698D6B5E4F}"/>
              </a:ext>
            </a:extLst>
          </p:cNvPr>
          <p:cNvGrpSpPr/>
          <p:nvPr/>
        </p:nvGrpSpPr>
        <p:grpSpPr>
          <a:xfrm>
            <a:off x="7100697" y="3732263"/>
            <a:ext cx="1323889" cy="1323918"/>
            <a:chOff x="3138582" y="3341395"/>
            <a:chExt cx="1323889" cy="1323918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15784F71-1CBA-4BA9-B869-B6AA23177E1E}"/>
                </a:ext>
              </a:extLst>
            </p:cNvPr>
            <p:cNvSpPr/>
            <p:nvPr/>
          </p:nvSpPr>
          <p:spPr>
            <a:xfrm>
              <a:off x="3138582" y="3341395"/>
              <a:ext cx="1323889" cy="13239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2FFEC8A3-F63D-4F9C-ADD1-1AE7F1A589DE}"/>
                </a:ext>
              </a:extLst>
            </p:cNvPr>
            <p:cNvSpPr/>
            <p:nvPr/>
          </p:nvSpPr>
          <p:spPr>
            <a:xfrm>
              <a:off x="3138613" y="3580891"/>
              <a:ext cx="1148906" cy="9310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8515B9-C7EB-4DA4-96D1-53633DB4C443}"/>
              </a:ext>
            </a:extLst>
          </p:cNvPr>
          <p:cNvGrpSpPr/>
          <p:nvPr/>
        </p:nvGrpSpPr>
        <p:grpSpPr>
          <a:xfrm>
            <a:off x="9898019" y="3724640"/>
            <a:ext cx="1305376" cy="1305563"/>
            <a:chOff x="5267106" y="3300298"/>
            <a:chExt cx="1305376" cy="1305563"/>
          </a:xfrm>
        </p:grpSpPr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32D3CE1F-15D0-4CC8-A329-ADF80957FE15}"/>
                </a:ext>
              </a:extLst>
            </p:cNvPr>
            <p:cNvSpPr/>
            <p:nvPr/>
          </p:nvSpPr>
          <p:spPr>
            <a:xfrm>
              <a:off x="5267106" y="3300298"/>
              <a:ext cx="1305376" cy="13055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AF70BCD8-8C8D-4847-8F0E-63F252DB7DA3}"/>
                </a:ext>
              </a:extLst>
            </p:cNvPr>
            <p:cNvSpPr/>
            <p:nvPr/>
          </p:nvSpPr>
          <p:spPr>
            <a:xfrm>
              <a:off x="5610748" y="3454374"/>
              <a:ext cx="618093" cy="11514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19E66E-0D3A-4366-AD56-5246D11C3080}"/>
              </a:ext>
            </a:extLst>
          </p:cNvPr>
          <p:cNvGrpSpPr>
            <a:grpSpLocks noChangeAspect="1"/>
          </p:cNvGrpSpPr>
          <p:nvPr/>
        </p:nvGrpSpPr>
        <p:grpSpPr>
          <a:xfrm>
            <a:off x="13260894" y="2059754"/>
            <a:ext cx="1306779" cy="1306800"/>
            <a:chOff x="7174819" y="2739027"/>
            <a:chExt cx="940093" cy="940108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4CD0546F-B2BB-46F8-8856-69FB05D4C99F}"/>
                </a:ext>
              </a:extLst>
            </p:cNvPr>
            <p:cNvSpPr/>
            <p:nvPr/>
          </p:nvSpPr>
          <p:spPr>
            <a:xfrm>
              <a:off x="7174819" y="2739027"/>
              <a:ext cx="940093" cy="9401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90FBE4BC-27B5-483A-B67F-E7636A8C4B38}"/>
                </a:ext>
              </a:extLst>
            </p:cNvPr>
            <p:cNvSpPr/>
            <p:nvPr/>
          </p:nvSpPr>
          <p:spPr>
            <a:xfrm>
              <a:off x="7267179" y="2842151"/>
              <a:ext cx="753579" cy="7525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04A66F-2984-4B8B-A4A1-9A43CB6C714D}"/>
              </a:ext>
            </a:extLst>
          </p:cNvPr>
          <p:cNvGrpSpPr/>
          <p:nvPr/>
        </p:nvGrpSpPr>
        <p:grpSpPr>
          <a:xfrm>
            <a:off x="7103430" y="5128395"/>
            <a:ext cx="1327053" cy="1327211"/>
            <a:chOff x="865642" y="6123609"/>
            <a:chExt cx="1327053" cy="1327211"/>
          </a:xfrm>
        </p:grpSpPr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ED13E7BF-DFAF-41C4-9BED-B28884CB0A4C}"/>
                </a:ext>
              </a:extLst>
            </p:cNvPr>
            <p:cNvSpPr/>
            <p:nvPr/>
          </p:nvSpPr>
          <p:spPr>
            <a:xfrm>
              <a:off x="865642" y="6123609"/>
              <a:ext cx="1327053" cy="132721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2073ACF-4A26-4BFC-852E-323DE9369228}"/>
                </a:ext>
              </a:extLst>
            </p:cNvPr>
            <p:cNvSpPr/>
            <p:nvPr/>
          </p:nvSpPr>
          <p:spPr>
            <a:xfrm>
              <a:off x="1209573" y="6285509"/>
              <a:ext cx="617522" cy="11650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39BA6C-9E0E-41A1-9357-5E39D3098DFF}"/>
              </a:ext>
            </a:extLst>
          </p:cNvPr>
          <p:cNvGrpSpPr/>
          <p:nvPr/>
        </p:nvGrpSpPr>
        <p:grpSpPr>
          <a:xfrm>
            <a:off x="7100697" y="2325112"/>
            <a:ext cx="1305378" cy="1305551"/>
            <a:chOff x="5541769" y="6144069"/>
            <a:chExt cx="1305378" cy="1305551"/>
          </a:xfrm>
        </p:grpSpPr>
        <p:sp>
          <p:nvSpPr>
            <p:cNvPr id="23" name="object 4">
              <a:extLst>
                <a:ext uri="{FF2B5EF4-FFF2-40B4-BE49-F238E27FC236}">
                  <a16:creationId xmlns:a16="http://schemas.microsoft.com/office/drawing/2014/main" id="{A99BFB12-9A35-429A-9791-CD337928C9D7}"/>
                </a:ext>
              </a:extLst>
            </p:cNvPr>
            <p:cNvSpPr/>
            <p:nvPr/>
          </p:nvSpPr>
          <p:spPr>
            <a:xfrm>
              <a:off x="5541769" y="6144069"/>
              <a:ext cx="1305378" cy="13055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51A90160-6DBE-4B39-8FA0-C5C6323866C6}"/>
                </a:ext>
              </a:extLst>
            </p:cNvPr>
            <p:cNvSpPr/>
            <p:nvPr/>
          </p:nvSpPr>
          <p:spPr>
            <a:xfrm>
              <a:off x="5809780" y="6209982"/>
              <a:ext cx="769370" cy="11034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5">
            <a:extLst>
              <a:ext uri="{FF2B5EF4-FFF2-40B4-BE49-F238E27FC236}">
                <a16:creationId xmlns:a16="http://schemas.microsoft.com/office/drawing/2014/main" id="{6299FF8A-CBA0-409F-A341-B9F4CCFE5B5D}"/>
              </a:ext>
            </a:extLst>
          </p:cNvPr>
          <p:cNvSpPr>
            <a:spLocks noChangeAspect="1"/>
          </p:cNvSpPr>
          <p:nvPr/>
        </p:nvSpPr>
        <p:spPr>
          <a:xfrm>
            <a:off x="9877839" y="5157781"/>
            <a:ext cx="1306800" cy="1306800"/>
          </a:xfrm>
          <a:prstGeom prst="ellipse">
            <a:avLst/>
          </a:prstGeom>
          <a:blipFill>
            <a:blip r:embed="rId16" cstate="print"/>
            <a:stretch>
              <a:fillRect/>
            </a:stretch>
          </a:blipFill>
          <a:ln>
            <a:solidFill>
              <a:srgbClr val="27A4C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9" name="Picture 3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8C3ACE3-4F99-4388-A4E7-673447C1F3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t="4781" r="7150" b="6113"/>
          <a:stretch/>
        </p:blipFill>
        <p:spPr>
          <a:xfrm>
            <a:off x="8516971" y="5157781"/>
            <a:ext cx="1306800" cy="1306800"/>
          </a:xfrm>
          <a:prstGeom prst="ellipse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5FFBE1A-FD13-4AFF-94B1-9EDE7A416156}"/>
              </a:ext>
            </a:extLst>
          </p:cNvPr>
          <p:cNvGrpSpPr/>
          <p:nvPr/>
        </p:nvGrpSpPr>
        <p:grpSpPr>
          <a:xfrm>
            <a:off x="12580340" y="3716781"/>
            <a:ext cx="3955620" cy="1140043"/>
            <a:chOff x="2784353" y="5045160"/>
            <a:chExt cx="3955620" cy="1140043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415B4E8F-68F6-4EDB-96B3-ED28689F5665}"/>
                </a:ext>
              </a:extLst>
            </p:cNvPr>
            <p:cNvSpPr/>
            <p:nvPr/>
          </p:nvSpPr>
          <p:spPr>
            <a:xfrm>
              <a:off x="3099800" y="5163729"/>
              <a:ext cx="0" cy="849630"/>
            </a:xfrm>
            <a:custGeom>
              <a:avLst/>
              <a:gdLst/>
              <a:ahLst/>
              <a:cxnLst/>
              <a:rect l="l" t="t" r="r" b="b"/>
              <a:pathLst>
                <a:path h="849630">
                  <a:moveTo>
                    <a:pt x="0" y="0"/>
                  </a:moveTo>
                  <a:lnTo>
                    <a:pt x="0" y="849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8FE3ED7E-D6E1-4779-98AF-3BCB3B80B2ED}"/>
                </a:ext>
              </a:extLst>
            </p:cNvPr>
            <p:cNvSpPr/>
            <p:nvPr/>
          </p:nvSpPr>
          <p:spPr>
            <a:xfrm>
              <a:off x="3051258" y="5163729"/>
              <a:ext cx="3688715" cy="0"/>
            </a:xfrm>
            <a:custGeom>
              <a:avLst/>
              <a:gdLst/>
              <a:ahLst/>
              <a:cxnLst/>
              <a:rect l="l" t="t" r="r" b="b"/>
              <a:pathLst>
                <a:path w="3688715">
                  <a:moveTo>
                    <a:pt x="36886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4301D63D-E08C-45D9-AEB1-2165A55EEC2E}"/>
                </a:ext>
              </a:extLst>
            </p:cNvPr>
            <p:cNvSpPr/>
            <p:nvPr/>
          </p:nvSpPr>
          <p:spPr>
            <a:xfrm>
              <a:off x="3051258" y="5285065"/>
              <a:ext cx="3688715" cy="0"/>
            </a:xfrm>
            <a:custGeom>
              <a:avLst/>
              <a:gdLst/>
              <a:ahLst/>
              <a:cxnLst/>
              <a:rect l="l" t="t" r="r" b="b"/>
              <a:pathLst>
                <a:path w="3688715">
                  <a:moveTo>
                    <a:pt x="36886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6">
              <a:extLst>
                <a:ext uri="{FF2B5EF4-FFF2-40B4-BE49-F238E27FC236}">
                  <a16:creationId xmlns:a16="http://schemas.microsoft.com/office/drawing/2014/main" id="{EA38BCEF-0551-4518-B66E-99221DB3063C}"/>
                </a:ext>
              </a:extLst>
            </p:cNvPr>
            <p:cNvSpPr/>
            <p:nvPr/>
          </p:nvSpPr>
          <p:spPr>
            <a:xfrm>
              <a:off x="3051258" y="5430674"/>
              <a:ext cx="3688715" cy="0"/>
            </a:xfrm>
            <a:custGeom>
              <a:avLst/>
              <a:gdLst/>
              <a:ahLst/>
              <a:cxnLst/>
              <a:rect l="l" t="t" r="r" b="b"/>
              <a:pathLst>
                <a:path w="3688715">
                  <a:moveTo>
                    <a:pt x="36886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7">
              <a:extLst>
                <a:ext uri="{FF2B5EF4-FFF2-40B4-BE49-F238E27FC236}">
                  <a16:creationId xmlns:a16="http://schemas.microsoft.com/office/drawing/2014/main" id="{3E1E3AC2-51CD-4FEA-8492-C2D99513134F}"/>
                </a:ext>
              </a:extLst>
            </p:cNvPr>
            <p:cNvSpPr/>
            <p:nvPr/>
          </p:nvSpPr>
          <p:spPr>
            <a:xfrm>
              <a:off x="3051258" y="5527743"/>
              <a:ext cx="3688715" cy="0"/>
            </a:xfrm>
            <a:custGeom>
              <a:avLst/>
              <a:gdLst/>
              <a:ahLst/>
              <a:cxnLst/>
              <a:rect l="l" t="t" r="r" b="b"/>
              <a:pathLst>
                <a:path w="3688715">
                  <a:moveTo>
                    <a:pt x="36886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8">
              <a:extLst>
                <a:ext uri="{FF2B5EF4-FFF2-40B4-BE49-F238E27FC236}">
                  <a16:creationId xmlns:a16="http://schemas.microsoft.com/office/drawing/2014/main" id="{C42A8E61-EBA7-45F7-82BA-C31268C2A852}"/>
                </a:ext>
              </a:extLst>
            </p:cNvPr>
            <p:cNvSpPr/>
            <p:nvPr/>
          </p:nvSpPr>
          <p:spPr>
            <a:xfrm>
              <a:off x="3051258" y="6013095"/>
              <a:ext cx="3688715" cy="0"/>
            </a:xfrm>
            <a:custGeom>
              <a:avLst/>
              <a:gdLst/>
              <a:ahLst/>
              <a:cxnLst/>
              <a:rect l="l" t="t" r="r" b="b"/>
              <a:pathLst>
                <a:path w="3688715">
                  <a:moveTo>
                    <a:pt x="36886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9">
              <a:extLst>
                <a:ext uri="{FF2B5EF4-FFF2-40B4-BE49-F238E27FC236}">
                  <a16:creationId xmlns:a16="http://schemas.microsoft.com/office/drawing/2014/main" id="{C766BEB4-099B-46EF-A28A-93325F277908}"/>
                </a:ext>
              </a:extLst>
            </p:cNvPr>
            <p:cNvSpPr txBox="1"/>
            <p:nvPr/>
          </p:nvSpPr>
          <p:spPr>
            <a:xfrm>
              <a:off x="2784353" y="5045160"/>
              <a:ext cx="242570" cy="51117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1270">
                <a:lnSpc>
                  <a:spcPct val="132700"/>
                </a:lnSpc>
                <a:spcBef>
                  <a:spcPts val="95"/>
                </a:spcBef>
              </a:pPr>
              <a:r>
                <a:rPr sz="600" spc="-25" dirty="0">
                  <a:solidFill>
                    <a:srgbClr val="5B6771"/>
                  </a:solidFill>
                  <a:latin typeface="Century Gothic"/>
                  <a:cs typeface="Century Gothic"/>
                </a:rPr>
                <a:t>35mm  30mm</a:t>
              </a:r>
              <a:endParaRPr sz="600" dirty="0">
                <a:latin typeface="Century Gothic"/>
                <a:cs typeface="Century Gothic"/>
              </a:endParaRPr>
            </a:p>
            <a:p>
              <a:pPr marL="12700" marR="5080" indent="1905">
                <a:lnSpc>
                  <a:spcPct val="108100"/>
                </a:lnSpc>
                <a:spcBef>
                  <a:spcPts val="355"/>
                </a:spcBef>
              </a:pPr>
              <a:r>
                <a:rPr sz="600" spc="-10" dirty="0">
                  <a:solidFill>
                    <a:srgbClr val="5B6771"/>
                  </a:solidFill>
                  <a:latin typeface="Century Gothic"/>
                  <a:cs typeface="Century Gothic"/>
                </a:rPr>
                <a:t>2</a:t>
              </a:r>
              <a:r>
                <a:rPr sz="600" spc="-35" dirty="0">
                  <a:solidFill>
                    <a:srgbClr val="5B6771"/>
                  </a:solidFill>
                  <a:latin typeface="Century Gothic"/>
                  <a:cs typeface="Century Gothic"/>
                </a:rPr>
                <a:t>4mm  </a:t>
              </a:r>
              <a:r>
                <a:rPr sz="600" spc="-25" dirty="0">
                  <a:solidFill>
                    <a:srgbClr val="5B6771"/>
                  </a:solidFill>
                  <a:latin typeface="Century Gothic"/>
                  <a:cs typeface="Century Gothic"/>
                </a:rPr>
                <a:t>20mm</a:t>
              </a:r>
              <a:endParaRPr sz="600" dirty="0">
                <a:latin typeface="Century Gothic"/>
                <a:cs typeface="Century Gothic"/>
              </a:endParaRPr>
            </a:p>
          </p:txBody>
        </p:sp>
        <p:sp>
          <p:nvSpPr>
            <p:cNvPr id="51" name="object 10">
              <a:extLst>
                <a:ext uri="{FF2B5EF4-FFF2-40B4-BE49-F238E27FC236}">
                  <a16:creationId xmlns:a16="http://schemas.microsoft.com/office/drawing/2014/main" id="{C51A3ACC-F63A-420C-9A00-AD6D19034733}"/>
                </a:ext>
              </a:extLst>
            </p:cNvPr>
            <p:cNvSpPr txBox="1"/>
            <p:nvPr/>
          </p:nvSpPr>
          <p:spPr>
            <a:xfrm>
              <a:off x="3225752" y="6067093"/>
              <a:ext cx="197485" cy="11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600" spc="-40" dirty="0">
                  <a:solidFill>
                    <a:srgbClr val="5B6771"/>
                  </a:solidFill>
                  <a:latin typeface="Century Gothic"/>
                  <a:cs typeface="Century Gothic"/>
                </a:rPr>
                <a:t>6mm</a:t>
              </a:r>
              <a:endParaRPr sz="600">
                <a:latin typeface="Century Gothic"/>
                <a:cs typeface="Century Gothic"/>
              </a:endParaRPr>
            </a:p>
          </p:txBody>
        </p:sp>
        <p:sp>
          <p:nvSpPr>
            <p:cNvPr id="52" name="object 11">
              <a:extLst>
                <a:ext uri="{FF2B5EF4-FFF2-40B4-BE49-F238E27FC236}">
                  <a16:creationId xmlns:a16="http://schemas.microsoft.com/office/drawing/2014/main" id="{9B7216E7-03C2-492A-8853-792060F71278}"/>
                </a:ext>
              </a:extLst>
            </p:cNvPr>
            <p:cNvSpPr txBox="1"/>
            <p:nvPr/>
          </p:nvSpPr>
          <p:spPr>
            <a:xfrm>
              <a:off x="3762222" y="6067093"/>
              <a:ext cx="191770" cy="11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600" spc="-50" dirty="0">
                  <a:solidFill>
                    <a:srgbClr val="5B6771"/>
                  </a:solidFill>
                  <a:latin typeface="Century Gothic"/>
                  <a:cs typeface="Century Gothic"/>
                </a:rPr>
                <a:t>7mm</a:t>
              </a:r>
              <a:endParaRPr sz="600">
                <a:latin typeface="Century Gothic"/>
                <a:cs typeface="Century Gothic"/>
              </a:endParaRPr>
            </a:p>
          </p:txBody>
        </p:sp>
        <p:sp>
          <p:nvSpPr>
            <p:cNvPr id="53" name="object 12">
              <a:extLst>
                <a:ext uri="{FF2B5EF4-FFF2-40B4-BE49-F238E27FC236}">
                  <a16:creationId xmlns:a16="http://schemas.microsoft.com/office/drawing/2014/main" id="{0BBA1B30-D6BB-4E29-8733-33172A344BDF}"/>
                </a:ext>
              </a:extLst>
            </p:cNvPr>
            <p:cNvSpPr txBox="1"/>
            <p:nvPr/>
          </p:nvSpPr>
          <p:spPr>
            <a:xfrm>
              <a:off x="4486828" y="6067093"/>
              <a:ext cx="198755" cy="11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600" spc="-35" dirty="0">
                  <a:solidFill>
                    <a:srgbClr val="5B6771"/>
                  </a:solidFill>
                  <a:latin typeface="Century Gothic"/>
                  <a:cs typeface="Century Gothic"/>
                </a:rPr>
                <a:t>8mm</a:t>
              </a:r>
              <a:endParaRPr sz="600">
                <a:latin typeface="Century Gothic"/>
                <a:cs typeface="Century Gothic"/>
              </a:endParaRPr>
            </a:p>
          </p:txBody>
        </p:sp>
        <p:sp>
          <p:nvSpPr>
            <p:cNvPr id="54" name="object 13">
              <a:extLst>
                <a:ext uri="{FF2B5EF4-FFF2-40B4-BE49-F238E27FC236}">
                  <a16:creationId xmlns:a16="http://schemas.microsoft.com/office/drawing/2014/main" id="{45937B62-84C7-4B6D-BC9F-782B841628C2}"/>
                </a:ext>
              </a:extLst>
            </p:cNvPr>
            <p:cNvSpPr txBox="1"/>
            <p:nvPr/>
          </p:nvSpPr>
          <p:spPr>
            <a:xfrm>
              <a:off x="5264215" y="6067093"/>
              <a:ext cx="197485" cy="11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600" spc="-40" dirty="0">
                  <a:solidFill>
                    <a:srgbClr val="5B6771"/>
                  </a:solidFill>
                  <a:latin typeface="Century Gothic"/>
                  <a:cs typeface="Century Gothic"/>
                </a:rPr>
                <a:t>9mm</a:t>
              </a:r>
              <a:endParaRPr sz="600">
                <a:latin typeface="Century Gothic"/>
                <a:cs typeface="Century Gothic"/>
              </a:endParaRPr>
            </a:p>
          </p:txBody>
        </p:sp>
        <p:sp>
          <p:nvSpPr>
            <p:cNvPr id="55" name="object 14">
              <a:extLst>
                <a:ext uri="{FF2B5EF4-FFF2-40B4-BE49-F238E27FC236}">
                  <a16:creationId xmlns:a16="http://schemas.microsoft.com/office/drawing/2014/main" id="{A3CD1E44-B011-44D2-BB5A-402F30409020}"/>
                </a:ext>
              </a:extLst>
            </p:cNvPr>
            <p:cNvSpPr txBox="1"/>
            <p:nvPr/>
          </p:nvSpPr>
          <p:spPr>
            <a:xfrm>
              <a:off x="5898843" y="6067093"/>
              <a:ext cx="226695" cy="11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600" spc="-55" dirty="0">
                  <a:solidFill>
                    <a:srgbClr val="5B6771"/>
                  </a:solidFill>
                  <a:latin typeface="Century Gothic"/>
                  <a:cs typeface="Century Gothic"/>
                </a:rPr>
                <a:t>10mm</a:t>
              </a:r>
              <a:endParaRPr sz="600">
                <a:latin typeface="Century Gothic"/>
                <a:cs typeface="Century Gothic"/>
              </a:endParaRPr>
            </a:p>
          </p:txBody>
        </p:sp>
        <p:sp>
          <p:nvSpPr>
            <p:cNvPr id="56" name="object 15">
              <a:extLst>
                <a:ext uri="{FF2B5EF4-FFF2-40B4-BE49-F238E27FC236}">
                  <a16:creationId xmlns:a16="http://schemas.microsoft.com/office/drawing/2014/main" id="{C9870B53-AC69-45CF-A3D3-C17D1811CC30}"/>
                </a:ext>
              </a:extLst>
            </p:cNvPr>
            <p:cNvSpPr txBox="1"/>
            <p:nvPr/>
          </p:nvSpPr>
          <p:spPr>
            <a:xfrm>
              <a:off x="6399970" y="6067093"/>
              <a:ext cx="207010" cy="1181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600" spc="-95" dirty="0">
                  <a:solidFill>
                    <a:srgbClr val="5B6771"/>
                  </a:solidFill>
                  <a:latin typeface="Century Gothic"/>
                  <a:cs typeface="Century Gothic"/>
                </a:rPr>
                <a:t>11mm</a:t>
              </a:r>
              <a:endParaRPr sz="600">
                <a:latin typeface="Century Gothic"/>
                <a:cs typeface="Century Gothic"/>
              </a:endParaRPr>
            </a:p>
          </p:txBody>
        </p:sp>
        <p:sp>
          <p:nvSpPr>
            <p:cNvPr id="57" name="object 16">
              <a:extLst>
                <a:ext uri="{FF2B5EF4-FFF2-40B4-BE49-F238E27FC236}">
                  <a16:creationId xmlns:a16="http://schemas.microsoft.com/office/drawing/2014/main" id="{CBB418E4-6495-4FFC-86CF-94237DEAD842}"/>
                </a:ext>
              </a:extLst>
            </p:cNvPr>
            <p:cNvSpPr/>
            <p:nvPr/>
          </p:nvSpPr>
          <p:spPr>
            <a:xfrm>
              <a:off x="3245406" y="6037353"/>
              <a:ext cx="146050" cy="24765"/>
            </a:xfrm>
            <a:custGeom>
              <a:avLst/>
              <a:gdLst/>
              <a:ahLst/>
              <a:cxnLst/>
              <a:rect l="l" t="t" r="r" b="b"/>
              <a:pathLst>
                <a:path w="146050" h="24764">
                  <a:moveTo>
                    <a:pt x="0" y="24269"/>
                  </a:moveTo>
                  <a:lnTo>
                    <a:pt x="145605" y="24269"/>
                  </a:lnTo>
                  <a:lnTo>
                    <a:pt x="145605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7">
              <a:extLst>
                <a:ext uri="{FF2B5EF4-FFF2-40B4-BE49-F238E27FC236}">
                  <a16:creationId xmlns:a16="http://schemas.microsoft.com/office/drawing/2014/main" id="{B4DD231E-58DF-40DC-BF22-537565A145F4}"/>
                </a:ext>
              </a:extLst>
            </p:cNvPr>
            <p:cNvSpPr/>
            <p:nvPr/>
          </p:nvSpPr>
          <p:spPr>
            <a:xfrm>
              <a:off x="3633697" y="6037361"/>
              <a:ext cx="461645" cy="24765"/>
            </a:xfrm>
            <a:custGeom>
              <a:avLst/>
              <a:gdLst/>
              <a:ahLst/>
              <a:cxnLst/>
              <a:rect l="l" t="t" r="r" b="b"/>
              <a:pathLst>
                <a:path w="461644" h="24764">
                  <a:moveTo>
                    <a:pt x="0" y="24269"/>
                  </a:moveTo>
                  <a:lnTo>
                    <a:pt x="461073" y="24269"/>
                  </a:lnTo>
                  <a:lnTo>
                    <a:pt x="461073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8">
              <a:extLst>
                <a:ext uri="{FF2B5EF4-FFF2-40B4-BE49-F238E27FC236}">
                  <a16:creationId xmlns:a16="http://schemas.microsoft.com/office/drawing/2014/main" id="{ACD71E79-CC0C-459E-B07D-B92FBAEB50D1}"/>
                </a:ext>
              </a:extLst>
            </p:cNvPr>
            <p:cNvSpPr/>
            <p:nvPr/>
          </p:nvSpPr>
          <p:spPr>
            <a:xfrm>
              <a:off x="4337442" y="6037361"/>
              <a:ext cx="509905" cy="24765"/>
            </a:xfrm>
            <a:custGeom>
              <a:avLst/>
              <a:gdLst/>
              <a:ahLst/>
              <a:cxnLst/>
              <a:rect l="l" t="t" r="r" b="b"/>
              <a:pathLst>
                <a:path w="509905" h="24764">
                  <a:moveTo>
                    <a:pt x="0" y="24269"/>
                  </a:moveTo>
                  <a:lnTo>
                    <a:pt x="509625" y="24269"/>
                  </a:lnTo>
                  <a:lnTo>
                    <a:pt x="509625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9">
              <a:extLst>
                <a:ext uri="{FF2B5EF4-FFF2-40B4-BE49-F238E27FC236}">
                  <a16:creationId xmlns:a16="http://schemas.microsoft.com/office/drawing/2014/main" id="{42841D20-FD5B-4D55-ADC7-B32D8144FB41}"/>
                </a:ext>
              </a:extLst>
            </p:cNvPr>
            <p:cNvSpPr/>
            <p:nvPr/>
          </p:nvSpPr>
          <p:spPr>
            <a:xfrm>
              <a:off x="5089748" y="6037361"/>
              <a:ext cx="558165" cy="24765"/>
            </a:xfrm>
            <a:custGeom>
              <a:avLst/>
              <a:gdLst/>
              <a:ahLst/>
              <a:cxnLst/>
              <a:rect l="l" t="t" r="r" b="b"/>
              <a:pathLst>
                <a:path w="558164" h="24764">
                  <a:moveTo>
                    <a:pt x="0" y="24269"/>
                  </a:moveTo>
                  <a:lnTo>
                    <a:pt x="558139" y="24269"/>
                  </a:lnTo>
                  <a:lnTo>
                    <a:pt x="558139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0">
              <a:extLst>
                <a:ext uri="{FF2B5EF4-FFF2-40B4-BE49-F238E27FC236}">
                  <a16:creationId xmlns:a16="http://schemas.microsoft.com/office/drawing/2014/main" id="{EF251901-7B28-46FE-86B6-77F7D6206798}"/>
                </a:ext>
              </a:extLst>
            </p:cNvPr>
            <p:cNvSpPr/>
            <p:nvPr/>
          </p:nvSpPr>
          <p:spPr>
            <a:xfrm>
              <a:off x="5890575" y="6037353"/>
              <a:ext cx="243204" cy="24765"/>
            </a:xfrm>
            <a:custGeom>
              <a:avLst/>
              <a:gdLst/>
              <a:ahLst/>
              <a:cxnLst/>
              <a:rect l="l" t="t" r="r" b="b"/>
              <a:pathLst>
                <a:path w="243204" h="24764">
                  <a:moveTo>
                    <a:pt x="0" y="24269"/>
                  </a:moveTo>
                  <a:lnTo>
                    <a:pt x="242671" y="24269"/>
                  </a:lnTo>
                  <a:lnTo>
                    <a:pt x="242671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1">
              <a:extLst>
                <a:ext uri="{FF2B5EF4-FFF2-40B4-BE49-F238E27FC236}">
                  <a16:creationId xmlns:a16="http://schemas.microsoft.com/office/drawing/2014/main" id="{DADBABAC-C2B8-47D8-A5E8-042876782815}"/>
                </a:ext>
              </a:extLst>
            </p:cNvPr>
            <p:cNvSpPr/>
            <p:nvPr/>
          </p:nvSpPr>
          <p:spPr>
            <a:xfrm>
              <a:off x="6375918" y="6037353"/>
              <a:ext cx="267335" cy="24765"/>
            </a:xfrm>
            <a:custGeom>
              <a:avLst/>
              <a:gdLst/>
              <a:ahLst/>
              <a:cxnLst/>
              <a:rect l="l" t="t" r="r" b="b"/>
              <a:pathLst>
                <a:path w="267335" h="24764">
                  <a:moveTo>
                    <a:pt x="0" y="24269"/>
                  </a:moveTo>
                  <a:lnTo>
                    <a:pt x="266941" y="24269"/>
                  </a:lnTo>
                  <a:lnTo>
                    <a:pt x="266941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F3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2">
              <a:extLst>
                <a:ext uri="{FF2B5EF4-FFF2-40B4-BE49-F238E27FC236}">
                  <a16:creationId xmlns:a16="http://schemas.microsoft.com/office/drawing/2014/main" id="{8B855467-720A-4746-AA98-E23919AEDB3B}"/>
                </a:ext>
              </a:extLst>
            </p:cNvPr>
            <p:cNvSpPr/>
            <p:nvPr/>
          </p:nvSpPr>
          <p:spPr>
            <a:xfrm>
              <a:off x="3245406" y="6037353"/>
              <a:ext cx="146050" cy="24765"/>
            </a:xfrm>
            <a:custGeom>
              <a:avLst/>
              <a:gdLst/>
              <a:ahLst/>
              <a:cxnLst/>
              <a:rect l="l" t="t" r="r" b="b"/>
              <a:pathLst>
                <a:path w="146050" h="24764">
                  <a:moveTo>
                    <a:pt x="0" y="24269"/>
                  </a:moveTo>
                  <a:lnTo>
                    <a:pt x="145605" y="24269"/>
                  </a:lnTo>
                  <a:lnTo>
                    <a:pt x="145605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EF3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3">
              <a:extLst>
                <a:ext uri="{FF2B5EF4-FFF2-40B4-BE49-F238E27FC236}">
                  <a16:creationId xmlns:a16="http://schemas.microsoft.com/office/drawing/2014/main" id="{A231A6BA-A119-42CA-830E-18935B8FF0C9}"/>
                </a:ext>
              </a:extLst>
            </p:cNvPr>
            <p:cNvSpPr/>
            <p:nvPr/>
          </p:nvSpPr>
          <p:spPr>
            <a:xfrm>
              <a:off x="3633697" y="6037361"/>
              <a:ext cx="461645" cy="24765"/>
            </a:xfrm>
            <a:custGeom>
              <a:avLst/>
              <a:gdLst/>
              <a:ahLst/>
              <a:cxnLst/>
              <a:rect l="l" t="t" r="r" b="b"/>
              <a:pathLst>
                <a:path w="461644" h="24764">
                  <a:moveTo>
                    <a:pt x="0" y="24269"/>
                  </a:moveTo>
                  <a:lnTo>
                    <a:pt x="461073" y="24269"/>
                  </a:lnTo>
                  <a:lnTo>
                    <a:pt x="461073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EF3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4">
              <a:extLst>
                <a:ext uri="{FF2B5EF4-FFF2-40B4-BE49-F238E27FC236}">
                  <a16:creationId xmlns:a16="http://schemas.microsoft.com/office/drawing/2014/main" id="{5A2C7250-F5D1-46D2-AE6D-402CD99CCD49}"/>
                </a:ext>
              </a:extLst>
            </p:cNvPr>
            <p:cNvSpPr/>
            <p:nvPr/>
          </p:nvSpPr>
          <p:spPr>
            <a:xfrm>
              <a:off x="4337442" y="6037361"/>
              <a:ext cx="509905" cy="24765"/>
            </a:xfrm>
            <a:custGeom>
              <a:avLst/>
              <a:gdLst/>
              <a:ahLst/>
              <a:cxnLst/>
              <a:rect l="l" t="t" r="r" b="b"/>
              <a:pathLst>
                <a:path w="509905" h="24764">
                  <a:moveTo>
                    <a:pt x="0" y="24269"/>
                  </a:moveTo>
                  <a:lnTo>
                    <a:pt x="509625" y="24269"/>
                  </a:lnTo>
                  <a:lnTo>
                    <a:pt x="509625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EF3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5">
              <a:extLst>
                <a:ext uri="{FF2B5EF4-FFF2-40B4-BE49-F238E27FC236}">
                  <a16:creationId xmlns:a16="http://schemas.microsoft.com/office/drawing/2014/main" id="{168927D0-3303-40E3-9864-9B1595E99625}"/>
                </a:ext>
              </a:extLst>
            </p:cNvPr>
            <p:cNvSpPr/>
            <p:nvPr/>
          </p:nvSpPr>
          <p:spPr>
            <a:xfrm>
              <a:off x="5089748" y="6037361"/>
              <a:ext cx="558165" cy="24765"/>
            </a:xfrm>
            <a:custGeom>
              <a:avLst/>
              <a:gdLst/>
              <a:ahLst/>
              <a:cxnLst/>
              <a:rect l="l" t="t" r="r" b="b"/>
              <a:pathLst>
                <a:path w="558164" h="24764">
                  <a:moveTo>
                    <a:pt x="0" y="24269"/>
                  </a:moveTo>
                  <a:lnTo>
                    <a:pt x="558139" y="24269"/>
                  </a:lnTo>
                  <a:lnTo>
                    <a:pt x="558139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EF3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6">
              <a:extLst>
                <a:ext uri="{FF2B5EF4-FFF2-40B4-BE49-F238E27FC236}">
                  <a16:creationId xmlns:a16="http://schemas.microsoft.com/office/drawing/2014/main" id="{B7117715-6343-4526-8802-2C29345C18EA}"/>
                </a:ext>
              </a:extLst>
            </p:cNvPr>
            <p:cNvSpPr/>
            <p:nvPr/>
          </p:nvSpPr>
          <p:spPr>
            <a:xfrm>
              <a:off x="5890575" y="6037353"/>
              <a:ext cx="243204" cy="24765"/>
            </a:xfrm>
            <a:custGeom>
              <a:avLst/>
              <a:gdLst/>
              <a:ahLst/>
              <a:cxnLst/>
              <a:rect l="l" t="t" r="r" b="b"/>
              <a:pathLst>
                <a:path w="243204" h="24764">
                  <a:moveTo>
                    <a:pt x="0" y="24269"/>
                  </a:moveTo>
                  <a:lnTo>
                    <a:pt x="242671" y="24269"/>
                  </a:lnTo>
                  <a:lnTo>
                    <a:pt x="242671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EF3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7">
              <a:extLst>
                <a:ext uri="{FF2B5EF4-FFF2-40B4-BE49-F238E27FC236}">
                  <a16:creationId xmlns:a16="http://schemas.microsoft.com/office/drawing/2014/main" id="{91C31991-5FC8-429D-80B7-9200BEF7E36F}"/>
                </a:ext>
              </a:extLst>
            </p:cNvPr>
            <p:cNvSpPr/>
            <p:nvPr/>
          </p:nvSpPr>
          <p:spPr>
            <a:xfrm>
              <a:off x="6375918" y="6037353"/>
              <a:ext cx="267335" cy="24765"/>
            </a:xfrm>
            <a:custGeom>
              <a:avLst/>
              <a:gdLst/>
              <a:ahLst/>
              <a:cxnLst/>
              <a:rect l="l" t="t" r="r" b="b"/>
              <a:pathLst>
                <a:path w="267335" h="24764">
                  <a:moveTo>
                    <a:pt x="0" y="24269"/>
                  </a:moveTo>
                  <a:lnTo>
                    <a:pt x="266941" y="24269"/>
                  </a:lnTo>
                  <a:lnTo>
                    <a:pt x="266941" y="0"/>
                  </a:lnTo>
                  <a:lnTo>
                    <a:pt x="0" y="0"/>
                  </a:lnTo>
                  <a:lnTo>
                    <a:pt x="0" y="24269"/>
                  </a:lnTo>
                  <a:close/>
                </a:path>
              </a:pathLst>
            </a:custGeom>
            <a:solidFill>
              <a:srgbClr val="EF3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8">
              <a:extLst>
                <a:ext uri="{FF2B5EF4-FFF2-40B4-BE49-F238E27FC236}">
                  <a16:creationId xmlns:a16="http://schemas.microsoft.com/office/drawing/2014/main" id="{B916C18B-E60C-49AD-AA75-5B2C767C2DA0}"/>
                </a:ext>
              </a:extLst>
            </p:cNvPr>
            <p:cNvSpPr/>
            <p:nvPr/>
          </p:nvSpPr>
          <p:spPr>
            <a:xfrm>
              <a:off x="3193095" y="5112066"/>
              <a:ext cx="3523430" cy="95355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1229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40D5-9091-40C4-9929-45A2083AC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sz="4000" dirty="0"/>
            </a:br>
            <a:r>
              <a:rPr lang="en-US" sz="4000" dirty="0"/>
              <a:t>Distal extremity repair</a:t>
            </a:r>
          </a:p>
        </p:txBody>
      </p:sp>
    </p:spTree>
    <p:extLst>
      <p:ext uri="{BB962C8B-B14F-4D97-AF65-F5344CB8AC3E}">
        <p14:creationId xmlns:p14="http://schemas.microsoft.com/office/powerpoint/2010/main" val="247589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Synd-Ez</a:t>
            </a:r>
            <a:r>
              <a:rPr lang="en-GB" dirty="0"/>
              <a:t>				knotless syndesmosis repair	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200" y="137968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Length of Construct: 85mm			Material: Titanium &amp; UHMWPE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E03973-A07B-4F73-9E17-09582A51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815"/>
            <a:ext cx="6886923" cy="495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b="1" dirty="0"/>
              <a:t>Versatile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Use with or without fracture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Washer included for use without fracture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Top hat is low profile and self centering</a:t>
            </a:r>
          </a:p>
          <a:p>
            <a:r>
              <a:rPr lang="en-US" sz="1800" b="1" dirty="0"/>
              <a:t>Convenience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Adjustable knotless construct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Simplifies surgical procedure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Single adjustment suture</a:t>
            </a:r>
          </a:p>
          <a:p>
            <a:pPr marL="0" indent="0">
              <a:buNone/>
            </a:pPr>
            <a:r>
              <a:rPr lang="en-US" sz="1800" b="1" dirty="0"/>
              <a:t>Counter traction suture and tension handle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Integrated for predictably smooth tension of construct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800" b="0" dirty="0"/>
          </a:p>
          <a:p>
            <a:endParaRPr lang="en-US" sz="1800" b="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1800" dirty="0"/>
          </a:p>
        </p:txBody>
      </p:sp>
      <p:pic>
        <p:nvPicPr>
          <p:cNvPr id="9" name="Picture 8" descr="A picture containing black, sitting, water, looking&#10;&#10;Description automatically generated">
            <a:extLst>
              <a:ext uri="{FF2B5EF4-FFF2-40B4-BE49-F238E27FC236}">
                <a16:creationId xmlns:a16="http://schemas.microsoft.com/office/drawing/2014/main" id="{4D0F3AB1-E8BB-4E14-969F-5FC33439D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0" t="29157" r="19691" b="38223"/>
          <a:stretch/>
        </p:blipFill>
        <p:spPr>
          <a:xfrm>
            <a:off x="7659808" y="4110073"/>
            <a:ext cx="4626430" cy="1115069"/>
          </a:xfrm>
          <a:prstGeom prst="rect">
            <a:avLst/>
          </a:prstGeom>
        </p:spPr>
      </p:pic>
      <p:pic>
        <p:nvPicPr>
          <p:cNvPr id="10" name="Picture 9" descr="A picture containing table, water, display&#10;&#10;Description automatically generated">
            <a:extLst>
              <a:ext uri="{FF2B5EF4-FFF2-40B4-BE49-F238E27FC236}">
                <a16:creationId xmlns:a16="http://schemas.microsoft.com/office/drawing/2014/main" id="{F20CD86E-9F14-40DB-9AF4-4D4F3C49B7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r="4684" b="54408"/>
          <a:stretch/>
        </p:blipFill>
        <p:spPr>
          <a:xfrm>
            <a:off x="7895728" y="5361720"/>
            <a:ext cx="3993008" cy="960236"/>
          </a:xfrm>
          <a:prstGeom prst="rect">
            <a:avLst/>
          </a:prstGeom>
        </p:spPr>
      </p:pic>
      <p:pic>
        <p:nvPicPr>
          <p:cNvPr id="11" name="Picture 10" descr="A picture containing indoor, holding, table, remote&#10;&#10;Description automatically generated">
            <a:extLst>
              <a:ext uri="{FF2B5EF4-FFF2-40B4-BE49-F238E27FC236}">
                <a16:creationId xmlns:a16="http://schemas.microsoft.com/office/drawing/2014/main" id="{4DC4E34B-6AAB-4D61-8F58-90590E4755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24224" r="18099" b="3398"/>
          <a:stretch/>
        </p:blipFill>
        <p:spPr>
          <a:xfrm>
            <a:off x="8444434" y="1957055"/>
            <a:ext cx="3122491" cy="2153019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904102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F13FC2-E542-4188-8FF1-FEC6F00D8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3618">
            <a:off x="341335" y="1721178"/>
            <a:ext cx="7806863" cy="1867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Miti</a:t>
            </a:r>
            <a:r>
              <a:rPr lang="en-GB" dirty="0"/>
              <a:t>							knotted anchors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199" y="138103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Sizes: 2.0, 2.5, 3.0, 3.5mm			Material: Titanium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E03973-A07B-4F73-9E17-09582A51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86195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Quick, easy and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High strength and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Fully threaded reduces risk of pull-back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Step saving by minimising bone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Siz</a:t>
            </a:r>
            <a:r>
              <a:rPr lang="en-GB" sz="1800" dirty="0"/>
              <a:t>e specific k-wire packaged with each anchor</a:t>
            </a:r>
            <a:endParaRPr lang="en-GB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Pre-loaded with 3-0 or #2 suture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With or without needles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XL version for shoulder repair</a:t>
            </a:r>
            <a:endParaRPr lang="en-GB" sz="1800" b="0" dirty="0"/>
          </a:p>
          <a:p>
            <a:pPr marL="0" indent="0">
              <a:buNone/>
            </a:pPr>
            <a:endParaRPr lang="en-GB" sz="1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9DE0-714F-4320-BFFD-A6E5F0BD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75" y="3955697"/>
            <a:ext cx="1217914" cy="2912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650CB-592A-42DB-879C-9D468D8D0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66299" y="2003297"/>
            <a:ext cx="1925701" cy="7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06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3C3551C-11EC-4E83-8CFF-CE946D8C2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07"/>
          <a:stretch/>
        </p:blipFill>
        <p:spPr>
          <a:xfrm>
            <a:off x="645161" y="2220033"/>
            <a:ext cx="5859145" cy="1191302"/>
          </a:xfrm>
          <a:prstGeom prst="rect">
            <a:avLst/>
          </a:prstGeom>
        </p:spPr>
      </p:pic>
      <p:pic>
        <p:nvPicPr>
          <p:cNvPr id="55" name="Picture 54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D49EBA6E-E229-4336-84A4-50C8593C0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15902" y="1496782"/>
            <a:ext cx="4301744" cy="1976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ATLAS					CMC Reconstruction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199" y="1381032"/>
            <a:ext cx="1023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Anchor: 1.8mm 				Material: UHMWPE &amp; Titanium     </a:t>
            </a:r>
          </a:p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Button: 2.0 x 8.0mm	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E03973-A07B-4F73-9E17-09582A51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86195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Anatomic Thumb Ligament Arthroplasty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Strong, stable, bone sparing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Convenience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Suspensory arthroplasty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Does not require a tendon graft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Small insertion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Sub-cortical fixation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Single incision approach</a:t>
            </a:r>
            <a:endParaRPr lang="en-GB" sz="1800" b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7A6224-2691-453F-819D-CFFF12D45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319" y="4215453"/>
            <a:ext cx="913480" cy="5366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55BA229-883E-46A9-88D8-C97F89473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52641" y="3009160"/>
            <a:ext cx="3169920" cy="5741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E667CE9-4D70-4C17-BE44-0E92056B9E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46"/>
          <a:stretch/>
        </p:blipFill>
        <p:spPr>
          <a:xfrm rot="60000" flipH="1">
            <a:off x="9760506" y="3810774"/>
            <a:ext cx="3572665" cy="1671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A9BF99-CE40-4C6C-9E85-1E86595686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31" t="35002" r="19439" b="27667"/>
          <a:stretch/>
        </p:blipFill>
        <p:spPr>
          <a:xfrm>
            <a:off x="6752110" y="3691558"/>
            <a:ext cx="2351740" cy="2302842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2701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40D5-9091-40C4-9929-45A2083AC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sz="4000" dirty="0"/>
            </a:br>
            <a:r>
              <a:rPr lang="en-US" sz="4000" dirty="0"/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3489527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83A6C00-D79D-423C-856D-621119A3E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1875" flipH="1">
            <a:off x="3133341" y="4440391"/>
            <a:ext cx="9005376" cy="143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CB105-E3FD-40DF-A867-ECFDF673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Pin packs						Acl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5A98-11E9-4125-AB27-09A162C3D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1.1 &amp; 1.5mm Pin Packs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High volume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Low maintenance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Door opener</a:t>
            </a:r>
          </a:p>
          <a:p>
            <a:endParaRPr lang="en-GB" sz="600" b="0" dirty="0"/>
          </a:p>
          <a:p>
            <a:r>
              <a:rPr lang="en-GB" sz="2200" b="0" dirty="0"/>
              <a:t>Consists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2.4mm x 42cm Drill Tip Guide Pin with Eyelet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2.4mm x 32cm Drill Tip Guide Pin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1.1mm </a:t>
            </a:r>
            <a:r>
              <a:rPr lang="en-GB" sz="2000" u="sng" dirty="0"/>
              <a:t>or</a:t>
            </a:r>
            <a:r>
              <a:rPr lang="en-GB" sz="2000" dirty="0"/>
              <a:t> 1.5mm x 300mm Nitinol Guide Wire </a:t>
            </a:r>
          </a:p>
        </p:txBody>
      </p:sp>
      <p:pic>
        <p:nvPicPr>
          <p:cNvPr id="14" name="Picture 13" descr="A close-up of a microchip&#10;&#10;Description automatically generated with medium confidence">
            <a:extLst>
              <a:ext uri="{FF2B5EF4-FFF2-40B4-BE49-F238E27FC236}">
                <a16:creationId xmlns:a16="http://schemas.microsoft.com/office/drawing/2014/main" id="{48CB2DD5-F95E-47B0-9158-0F4512D1F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412" y="1868424"/>
            <a:ext cx="4303776" cy="2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97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2B5E2F-A84D-44C6-ACA0-B87069A0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984" flipH="1">
            <a:off x="8230467" y="883297"/>
            <a:ext cx="3931920" cy="3008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Parcus shoulder traction kit	Patient positioning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199" y="1381032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Size: Universal					Unit of Measure: 6 per box</a:t>
            </a:r>
            <a:endParaRPr lang="en-US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E03973-A07B-4F73-9E17-09582A51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5879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Quick, easy and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Provide a convenient method to apply traction and position patient's arm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Used with Parcus Traction Unit or </a:t>
            </a:r>
            <a:r>
              <a:rPr lang="en-US" sz="1800" u="sng" dirty="0"/>
              <a:t>competitors’ towers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Simple convenience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Includes: Stockinette, Strap Roll, Rope &amp; S-Hook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Low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Door opener</a:t>
            </a:r>
          </a:p>
          <a:p>
            <a:pPr marL="0" indent="0">
              <a:buNone/>
            </a:pPr>
            <a:r>
              <a:rPr lang="en-US" sz="1800" b="0" dirty="0"/>
              <a:t> </a:t>
            </a:r>
          </a:p>
          <a:p>
            <a:pPr marL="0" indent="0">
              <a:buNone/>
            </a:pPr>
            <a:endParaRPr lang="en-GB" sz="18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CC913-4486-472F-A5CC-58F3C5F60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55" y="1726205"/>
            <a:ext cx="2472704" cy="179503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6241592-A7D0-4404-8BB2-77F8EDEC1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59" y="3733800"/>
            <a:ext cx="249158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00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DA352C-B83E-4EF2-9269-1C44BEF4D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93" y="3883024"/>
            <a:ext cx="9886950" cy="2543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CB105-E3FD-40DF-A867-ECFDF673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GPS								Patient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5A98-11E9-4125-AB27-09A162C3D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Guide Pin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Hip arthroscopy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Used to establish and switch portals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High volume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Low maintenance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Door opener</a:t>
            </a:r>
          </a:p>
          <a:p>
            <a:endParaRPr lang="en-GB" sz="2000" b="0" dirty="0"/>
          </a:p>
          <a:p>
            <a:r>
              <a:rPr lang="en-GB" sz="2200" b="0" dirty="0"/>
              <a:t>Consists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2 x 1.1mm Nitinol Guidewire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2 x 17 gauge needles</a:t>
            </a:r>
          </a:p>
        </p:txBody>
      </p:sp>
    </p:spTree>
    <p:extLst>
      <p:ext uri="{BB962C8B-B14F-4D97-AF65-F5344CB8AC3E}">
        <p14:creationId xmlns:p14="http://schemas.microsoft.com/office/powerpoint/2010/main" val="133672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E8555A2-59DA-9068-D8F4-A44BCECAF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295" y="1592858"/>
            <a:ext cx="6647770" cy="1076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9D033-D454-5BC4-DDD9-1E2C8631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VÍT CHỈ NEO - Knotted anchors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01CD7-4E8C-457E-BEDF-08A27E287749}"/>
              </a:ext>
            </a:extLst>
          </p:cNvPr>
          <p:cNvSpPr txBox="1"/>
          <p:nvPr/>
        </p:nvSpPr>
        <p:spPr>
          <a:xfrm>
            <a:off x="671335" y="1770929"/>
            <a:ext cx="2395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Draw Tight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8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PEEK CF Push-In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venir Book" panose="020B0503020203020204" pitchFamily="34" charset="-78"/>
                <a:cs typeface="Avenir Book" panose="020B0503020203020204" pitchFamily="34" charset="-78"/>
              </a:rPr>
              <a:t>X-Twist</a:t>
            </a:r>
            <a:endParaRPr lang="en-GB" b="1" dirty="0">
              <a:solidFill>
                <a:schemeClr val="bg1"/>
              </a:solidFill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0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X-Twist</a:t>
            </a:r>
          </a:p>
        </p:txBody>
      </p:sp>
      <p:pic>
        <p:nvPicPr>
          <p:cNvPr id="15" name="Picture 14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B2C295D6-C2F8-B71D-61E6-662627A7E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"/>
          <a:stretch/>
        </p:blipFill>
        <p:spPr>
          <a:xfrm rot="10800000">
            <a:off x="10630358" y="1657224"/>
            <a:ext cx="1597611" cy="571013"/>
          </a:xfrm>
          <a:prstGeom prst="rect">
            <a:avLst/>
          </a:prstGeom>
        </p:spPr>
      </p:pic>
      <p:pic>
        <p:nvPicPr>
          <p:cNvPr id="16" name="Picture 15" descr="A picture containing metalware, screw, light, gear&#10;&#10;Description automatically generated">
            <a:extLst>
              <a:ext uri="{FF2B5EF4-FFF2-40B4-BE49-F238E27FC236}">
                <a16:creationId xmlns:a16="http://schemas.microsoft.com/office/drawing/2014/main" id="{A09D1C2F-AC9D-8B2A-3825-BABDCDD0EE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1174"/>
          <a:stretch/>
        </p:blipFill>
        <p:spPr>
          <a:xfrm rot="60000">
            <a:off x="10628716" y="2929549"/>
            <a:ext cx="1559294" cy="54332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0AC1F0F-5B2B-30A9-B657-38DB815C5F5C}"/>
              </a:ext>
            </a:extLst>
          </p:cNvPr>
          <p:cNvGrpSpPr/>
          <p:nvPr/>
        </p:nvGrpSpPr>
        <p:grpSpPr>
          <a:xfrm>
            <a:off x="3063659" y="2603288"/>
            <a:ext cx="6707493" cy="1278715"/>
            <a:chOff x="3063659" y="2603288"/>
            <a:chExt cx="6707493" cy="1278715"/>
          </a:xfrm>
        </p:grpSpPr>
        <p:pic>
          <p:nvPicPr>
            <p:cNvPr id="26" name="Picture 25" descr="A close-up of a syringe&#10;&#10;Description automatically generated">
              <a:extLst>
                <a:ext uri="{FF2B5EF4-FFF2-40B4-BE49-F238E27FC236}">
                  <a16:creationId xmlns:a16="http://schemas.microsoft.com/office/drawing/2014/main" id="{E0352B51-1F4C-CF4A-F9A6-58ACEBD26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4" t="48336" r="11360" b="26204"/>
            <a:stretch/>
          </p:blipFill>
          <p:spPr>
            <a:xfrm rot="360000">
              <a:off x="3063659" y="2603288"/>
              <a:ext cx="5356648" cy="1148106"/>
            </a:xfrm>
            <a:prstGeom prst="rect">
              <a:avLst/>
            </a:prstGeom>
          </p:spPr>
        </p:pic>
        <p:pic>
          <p:nvPicPr>
            <p:cNvPr id="29" name="Picture 28" descr="A close-up of a syringe&#10;&#10;Description automatically generated">
              <a:extLst>
                <a:ext uri="{FF2B5EF4-FFF2-40B4-BE49-F238E27FC236}">
                  <a16:creationId xmlns:a16="http://schemas.microsoft.com/office/drawing/2014/main" id="{C26CDF45-14E4-02EC-A70C-9E5FEE2DA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68" t="48336" r="11360" b="26204"/>
            <a:stretch/>
          </p:blipFill>
          <p:spPr>
            <a:xfrm rot="360000">
              <a:off x="7083607" y="2742335"/>
              <a:ext cx="2687545" cy="113966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0DB67B-DA95-F94B-BE43-7E8C108EB04F}"/>
                </a:ext>
              </a:extLst>
            </p:cNvPr>
            <p:cNvSpPr/>
            <p:nvPr/>
          </p:nvSpPr>
          <p:spPr>
            <a:xfrm>
              <a:off x="6404610" y="2875527"/>
              <a:ext cx="3021326" cy="295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24DB1A0-4DE6-FE5C-DCD6-923AEAEAF4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5" r="28672" b="35274"/>
          <a:stretch/>
        </p:blipFill>
        <p:spPr>
          <a:xfrm>
            <a:off x="10563649" y="4856750"/>
            <a:ext cx="2062924" cy="59852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CD8F843-6F10-EE34-D54E-2C1EA90018C0}"/>
              </a:ext>
            </a:extLst>
          </p:cNvPr>
          <p:cNvGrpSpPr>
            <a:grpSpLocks noChangeAspect="1"/>
          </p:cNvGrpSpPr>
          <p:nvPr/>
        </p:nvGrpSpPr>
        <p:grpSpPr>
          <a:xfrm>
            <a:off x="3118882" y="4728416"/>
            <a:ext cx="6624557" cy="1061779"/>
            <a:chOff x="830138" y="1700449"/>
            <a:chExt cx="10515598" cy="1685432"/>
          </a:xfrm>
        </p:grpSpPr>
        <p:pic>
          <p:nvPicPr>
            <p:cNvPr id="36" name="Picture 35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E2C5C50E-2154-F9F7-3FB2-80239B1AB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0138" y="1700449"/>
              <a:ext cx="10515598" cy="1685430"/>
            </a:xfrm>
            <a:prstGeom prst="rect">
              <a:avLst/>
            </a:prstGeom>
          </p:spPr>
        </p:pic>
        <p:pic>
          <p:nvPicPr>
            <p:cNvPr id="38" name="Picture 37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3E565760-1882-780D-2ECE-5805AB5E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38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CD8F843-6F10-EE34-D54E-2C1EA90018C0}"/>
              </a:ext>
            </a:extLst>
          </p:cNvPr>
          <p:cNvGrpSpPr>
            <a:grpSpLocks noChangeAspect="1"/>
          </p:cNvGrpSpPr>
          <p:nvPr/>
        </p:nvGrpSpPr>
        <p:grpSpPr>
          <a:xfrm>
            <a:off x="3118882" y="1488011"/>
            <a:ext cx="6624557" cy="1061779"/>
            <a:chOff x="830138" y="1700449"/>
            <a:chExt cx="10515598" cy="1685432"/>
          </a:xfrm>
        </p:grpSpPr>
        <p:pic>
          <p:nvPicPr>
            <p:cNvPr id="36" name="Picture 35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E2C5C50E-2154-F9F7-3FB2-80239B1AB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" t="38054" r="396" b="34136"/>
            <a:stretch/>
          </p:blipFill>
          <p:spPr>
            <a:xfrm rot="10800000" flipV="1">
              <a:off x="830138" y="1700449"/>
              <a:ext cx="10515598" cy="1685430"/>
            </a:xfrm>
            <a:prstGeom prst="rect">
              <a:avLst/>
            </a:prstGeom>
          </p:spPr>
        </p:pic>
        <p:pic>
          <p:nvPicPr>
            <p:cNvPr id="38" name="Picture 37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3E565760-1882-780D-2ECE-5805AB5E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5" t="53875" r="32833" b="34136"/>
            <a:stretch/>
          </p:blipFill>
          <p:spPr>
            <a:xfrm rot="10800000" flipH="1" flipV="1">
              <a:off x="4315198" y="2653684"/>
              <a:ext cx="1544030" cy="73219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09D033-D454-5BC4-DDD9-1E2C8631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VÍT NEO - Knotless anchors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01CD7-4E8C-457E-BEDF-08A27E287749}"/>
              </a:ext>
            </a:extLst>
          </p:cNvPr>
          <p:cNvSpPr txBox="1"/>
          <p:nvPr/>
        </p:nvSpPr>
        <p:spPr>
          <a:xfrm>
            <a:off x="671335" y="1770929"/>
            <a:ext cx="23959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X-Twist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32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Knotless PEEK CF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4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11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Knotless AP</a:t>
            </a: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endParaRPr lang="en-GB" sz="2800" b="1" dirty="0">
              <a:latin typeface="Avenir Book" panose="020B0503020203020204" pitchFamily="34" charset="-78"/>
              <a:cs typeface="Avenir Book" panose="020B0503020203020204" pitchFamily="34" charset="-78"/>
            </a:endParaRPr>
          </a:p>
          <a:p>
            <a:r>
              <a:rPr lang="en-GB" b="1" dirty="0">
                <a:latin typeface="Avenir Book" panose="020B0503020203020204" pitchFamily="34" charset="-78"/>
                <a:cs typeface="Avenir Book" panose="020B0503020203020204" pitchFamily="34" charset="-78"/>
              </a:rPr>
              <a:t>Twist Knotless</a:t>
            </a:r>
          </a:p>
        </p:txBody>
      </p:sp>
      <p:pic>
        <p:nvPicPr>
          <p:cNvPr id="5" name="Picture 4" descr="A group of screwdrivers with different colors&#10;&#10;Description automatically generated with low confidence">
            <a:extLst>
              <a:ext uri="{FF2B5EF4-FFF2-40B4-BE49-F238E27FC236}">
                <a16:creationId xmlns:a16="http://schemas.microsoft.com/office/drawing/2014/main" id="{827BAE63-CDB3-776C-21A4-6EA86223F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233" y="2313243"/>
            <a:ext cx="8149975" cy="1333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973D4-EF32-A380-ED14-5CDA31A179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11444553" y="2123089"/>
            <a:ext cx="482566" cy="212925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FC06021-0DE4-581A-F72F-5CB748999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7662" r="1317" b="29328"/>
          <a:stretch/>
        </p:blipFill>
        <p:spPr>
          <a:xfrm>
            <a:off x="3101126" y="5368400"/>
            <a:ext cx="6868495" cy="6676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477BF87-0E1C-BA62-010A-D8B036DC00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0" t="27662" r="12034" b="29328"/>
          <a:stretch/>
        </p:blipFill>
        <p:spPr>
          <a:xfrm rot="10800000">
            <a:off x="10628453" y="4866518"/>
            <a:ext cx="1884076" cy="1624480"/>
          </a:xfrm>
          <a:prstGeom prst="rect">
            <a:avLst/>
          </a:prstGeom>
        </p:spPr>
      </p:pic>
      <p:pic>
        <p:nvPicPr>
          <p:cNvPr id="19" name="Picture 18" descr="A picture containing red, tool, shovel&#10;&#10;Description automatically generated">
            <a:extLst>
              <a:ext uri="{FF2B5EF4-FFF2-40B4-BE49-F238E27FC236}">
                <a16:creationId xmlns:a16="http://schemas.microsoft.com/office/drawing/2014/main" id="{8ADAD1B8-B301-6BBD-C7E3-83A6989389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61111" r="70364" b="12328"/>
          <a:stretch/>
        </p:blipFill>
        <p:spPr>
          <a:xfrm rot="1542549">
            <a:off x="10672703" y="1325805"/>
            <a:ext cx="1998396" cy="11656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427240-10B4-3288-D0F3-85DEF25625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39905" b="36535"/>
          <a:stretch/>
        </p:blipFill>
        <p:spPr>
          <a:xfrm>
            <a:off x="10621209" y="4298745"/>
            <a:ext cx="1733352" cy="425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544683-E137-7613-F62E-A96D00490D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6" b="36435"/>
          <a:stretch/>
        </p:blipFill>
        <p:spPr>
          <a:xfrm>
            <a:off x="2560602" y="4074343"/>
            <a:ext cx="7690838" cy="6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1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BF9F8-6553-4A34-ADE9-E6FE88A14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3704" r="4216" b="26693"/>
          <a:stretch/>
        </p:blipFill>
        <p:spPr>
          <a:xfrm rot="20626355">
            <a:off x="723024" y="1043236"/>
            <a:ext cx="7978307" cy="2893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1"/>
            <a:ext cx="11244072" cy="625476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V-lox Titanium		VÍT CHỈ NEO - Knotted anchors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199" y="1576976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Sizes: 4.5, 5.0, 5.5, 6.5mm			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Material: Titanium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676D9F-67FA-4A3E-876E-8E9DDEE2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2270"/>
            <a:ext cx="10515600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Workhorse anchor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Quick, easy and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High strength and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Fully threaded reduces risk of pull-out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Step saving by minimising bone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With or without needles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2 - Pre-loaded with #2 sutures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or triple loaded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F4219D-F07F-4192-8261-EAB7DFA14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t="5528" r="9679" b="25954"/>
          <a:stretch/>
        </p:blipFill>
        <p:spPr>
          <a:xfrm rot="2271789">
            <a:off x="10399418" y="1608887"/>
            <a:ext cx="2707297" cy="20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BFEE48-7F11-46CD-98F0-5068CE289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5121" r="6701" b="28025"/>
          <a:stretch/>
        </p:blipFill>
        <p:spPr>
          <a:xfrm rot="20580850">
            <a:off x="873720" y="1053932"/>
            <a:ext cx="7822376" cy="2889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0BE03-CB20-43E8-86B3-8768CD03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V-lox PEEK CF			VÍT CHỈ NEO - knotted anchors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0A46D-6333-49CC-B9E8-0FD8C97518CC}"/>
              </a:ext>
            </a:extLst>
          </p:cNvPr>
          <p:cNvSpPr txBox="1"/>
          <p:nvPr/>
        </p:nvSpPr>
        <p:spPr>
          <a:xfrm>
            <a:off x="838199" y="1576976"/>
            <a:ext cx="102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Sizes: 5.5, 6.5mm				               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Material: PEEK CF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655ADC-549B-49B3-A76D-6F1604FD9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7353" r="10785" b="45933"/>
          <a:stretch/>
        </p:blipFill>
        <p:spPr>
          <a:xfrm rot="16200000">
            <a:off x="11101592" y="993293"/>
            <a:ext cx="1359263" cy="31341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E03973-A07B-4F73-9E17-09582A51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146"/>
            <a:ext cx="11164614" cy="4953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PEEK OPTIMA - </a:t>
            </a:r>
            <a:r>
              <a:rPr lang="en-US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famil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of suture anchors manufactured from carbon fiber reinforced PEEK OPTIMA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Primarily used in larger 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Fully threaded reduces risk of pull-out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With or without needles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1,6mm - Pre-loaded with #2 sutures or 1.6mm suture tapes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or triple loaded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 - Biocompatible, radiolucent, MR safe, inert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Avenir Book" panose="020B0503020203020204" pitchFamily="34" charset="-78"/>
              <a:cs typeface="Avenir Book" panose="020B0503020203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909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ika Brand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A559A"/>
      </a:accent1>
      <a:accent2>
        <a:srgbClr val="5B6770"/>
      </a:accent2>
      <a:accent3>
        <a:srgbClr val="7AC142"/>
      </a:accent3>
      <a:accent4>
        <a:srgbClr val="FFE14F"/>
      </a:accent4>
      <a:accent5>
        <a:srgbClr val="1EA0CA"/>
      </a:accent5>
      <a:accent6>
        <a:srgbClr val="FF7F3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B67E7276E8C4EB713EEE6EB9807B8" ma:contentTypeVersion="6" ma:contentTypeDescription="Create a new document." ma:contentTypeScope="" ma:versionID="a84e6da89d02e22b10ff54b24b415b42">
  <xsd:schema xmlns:xsd="http://www.w3.org/2001/XMLSchema" xmlns:xs="http://www.w3.org/2001/XMLSchema" xmlns:p="http://schemas.microsoft.com/office/2006/metadata/properties" xmlns:ns2="e92c7dc8-0685-4f52-b9ce-8d29462bfb96" xmlns:ns3="e0dbc412-7e13-4490-b305-853ca696d7b4" targetNamespace="http://schemas.microsoft.com/office/2006/metadata/properties" ma:root="true" ma:fieldsID="bfe359c0da462dfa6ecb1cc697ebc993" ns2:_="" ns3:_="">
    <xsd:import namespace="e92c7dc8-0685-4f52-b9ce-8d29462bfb96"/>
    <xsd:import namespace="e0dbc412-7e13-4490-b305-853ca696d7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c7dc8-0685-4f52-b9ce-8d29462bfb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bc412-7e13-4490-b305-853ca696d7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C88081-5F9A-4513-9FF7-6C368DD91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2c7dc8-0685-4f52-b9ce-8d29462bfb96"/>
    <ds:schemaRef ds:uri="e0dbc412-7e13-4490-b305-853ca696d7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8489FF-FAF1-4B62-9CCD-8CA4FF688C51}">
  <ds:schemaRefs>
    <ds:schemaRef ds:uri="http://purl.org/dc/terms/"/>
    <ds:schemaRef ds:uri="e92c7dc8-0685-4f52-b9ce-8d29462bfb96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0dbc412-7e13-4490-b305-853ca696d7b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5447A65-F09A-492D-8917-5350BA1884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6052</TotalTime>
  <Words>3424</Words>
  <Application>Microsoft Macintosh PowerPoint</Application>
  <PresentationFormat>Widescreen</PresentationFormat>
  <Paragraphs>638</Paragraphs>
  <Slides>59</Slides>
  <Notes>43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Avenir Book</vt:lpstr>
      <vt:lpstr>Calibri</vt:lpstr>
      <vt:lpstr>Century Gothic</vt:lpstr>
      <vt:lpstr>Times New Roman</vt:lpstr>
      <vt:lpstr>Wingdings</vt:lpstr>
      <vt:lpstr>Office Theme</vt:lpstr>
      <vt:lpstr>Giới thiệu sản phẩm nội soi parcus - anika</vt:lpstr>
      <vt:lpstr>Parcus Acquisition – anika mua lại parcus</vt:lpstr>
      <vt:lpstr>Vít chỉ neo - knotted anchors (Preloaded)</vt:lpstr>
      <vt:lpstr>VÍt neo - Shoulder Anchors</vt:lpstr>
      <vt:lpstr>VÍT CHỈ NEO - Knotted anchors</vt:lpstr>
      <vt:lpstr>VÍT CHỈ NEO - Knotted anchors</vt:lpstr>
      <vt:lpstr>VÍT NEO - Knotless anchors</vt:lpstr>
      <vt:lpstr>V-lox Titanium  VÍT CHỈ NEO - Knotted anchors</vt:lpstr>
      <vt:lpstr>V-lox PEEK CF   VÍT CHỈ NEO - knotted anchors</vt:lpstr>
      <vt:lpstr>Vật liệu? PEEK CF - what is it?</vt:lpstr>
      <vt:lpstr>ĐẶC TÍNH VẬT LIỆU - PEEK CF - MATERIAL PROPERTIES</vt:lpstr>
      <vt:lpstr>Peek cf - advantages</vt:lpstr>
      <vt:lpstr>Twist      knotted anchors</vt:lpstr>
      <vt:lpstr>Twist SST     knotted anchors</vt:lpstr>
      <vt:lpstr>Draw tight     knotted anchors</vt:lpstr>
      <vt:lpstr>Draw tight     knotted anchors</vt:lpstr>
      <vt:lpstr>Draw tight     knotted anchors</vt:lpstr>
      <vt:lpstr>Draw tight     knotted anchors</vt:lpstr>
      <vt:lpstr>Peek cf push-in    Knotted anchors</vt:lpstr>
      <vt:lpstr>Knotless anchors</vt:lpstr>
      <vt:lpstr>Knotless PEEK CF    knotless anchors</vt:lpstr>
      <vt:lpstr>Knotless PEEK    knotless anchors</vt:lpstr>
      <vt:lpstr>Knotless AP     knotless anchors</vt:lpstr>
      <vt:lpstr>Twist knotless    knotless anchors</vt:lpstr>
      <vt:lpstr>X-Twist      knotless anchors</vt:lpstr>
      <vt:lpstr>X-Twist      knotless anchors</vt:lpstr>
      <vt:lpstr>X-Twist      knotless anchors</vt:lpstr>
      <vt:lpstr>X-Twist      knotless anchors</vt:lpstr>
      <vt:lpstr>X-Twist      knotless anchors</vt:lpstr>
      <vt:lpstr>X-Twist      knotless anchors</vt:lpstr>
      <vt:lpstr>X-Twist      knotless anchors</vt:lpstr>
      <vt:lpstr>X-Twist      knotless anchors</vt:lpstr>
      <vt:lpstr>X-Twist      knotless anchors</vt:lpstr>
      <vt:lpstr> Shoulder repair Continued</vt:lpstr>
      <vt:lpstr>Parcus braid</vt:lpstr>
      <vt:lpstr>Shoulder arthroscopy instruments</vt:lpstr>
      <vt:lpstr>PTS Passer</vt:lpstr>
      <vt:lpstr> Biceps repair</vt:lpstr>
      <vt:lpstr>Biceps Repair</vt:lpstr>
      <vt:lpstr>SLIK FIX      Biceps tenodesis</vt:lpstr>
      <vt:lpstr>Actiflip cinch    Biceps tenodesis</vt:lpstr>
      <vt:lpstr>Actiflip whip     Biceps tenodesis</vt:lpstr>
      <vt:lpstr> Knee repair</vt:lpstr>
      <vt:lpstr>Suspensory devices</vt:lpstr>
      <vt:lpstr>Interference screws</vt:lpstr>
      <vt:lpstr>GFS Ultimate      ACL fixation Adjustable Loop</vt:lpstr>
      <vt:lpstr>GFS Mini       ACL Fixation Fixed Loop</vt:lpstr>
      <vt:lpstr>GFS BTB Link      ACL Fixation</vt:lpstr>
      <vt:lpstr>GFS Naked      ACL Fixation</vt:lpstr>
      <vt:lpstr>Interference Screws    ACL Fixation</vt:lpstr>
      <vt:lpstr>B-Screw       ACL Fixation</vt:lpstr>
      <vt:lpstr> Distal extremity repair</vt:lpstr>
      <vt:lpstr>Synd-Ez    knotless syndesmosis repair </vt:lpstr>
      <vt:lpstr>Miti       knotted anchors</vt:lpstr>
      <vt:lpstr>ATLAS     CMC Reconstruction</vt:lpstr>
      <vt:lpstr> Miscellaneous</vt:lpstr>
      <vt:lpstr>Pin packs      Acl Reconstruction</vt:lpstr>
      <vt:lpstr>Parcus shoulder traction kit Patient positioning</vt:lpstr>
      <vt:lpstr>GPS        Patient access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msaai@anika.com</dc:creator>
  <cp:lastModifiedBy>Nguyen Tien</cp:lastModifiedBy>
  <cp:revision>38</cp:revision>
  <dcterms:created xsi:type="dcterms:W3CDTF">2020-02-05T11:11:56Z</dcterms:created>
  <dcterms:modified xsi:type="dcterms:W3CDTF">2023-12-22T04:08:38Z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0x010100158B67E7276E8C4EB713EEE6EB9807B8</vt:lpwstr>
  </property>
  <property fmtid="{D5CDD505-2E9C-101B-9397-08002B2CF9AE}" pid="3" name="Order">
    <vt:r8>100</vt:r8>
  </property>
</Properties>
</file>